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1"/>
  </p:notesMasterIdLst>
  <p:sldIdLst>
    <p:sldId id="500" r:id="rId2"/>
    <p:sldId id="505" r:id="rId3"/>
    <p:sldId id="503" r:id="rId4"/>
    <p:sldId id="504" r:id="rId5"/>
    <p:sldId id="436" r:id="rId6"/>
    <p:sldId id="498" r:id="rId7"/>
    <p:sldId id="515" r:id="rId8"/>
    <p:sldId id="465" r:id="rId9"/>
    <p:sldId id="460" r:id="rId10"/>
    <p:sldId id="495" r:id="rId11"/>
    <p:sldId id="466" r:id="rId12"/>
    <p:sldId id="468" r:id="rId13"/>
    <p:sldId id="486" r:id="rId14"/>
    <p:sldId id="488" r:id="rId15"/>
    <p:sldId id="513" r:id="rId16"/>
    <p:sldId id="514" r:id="rId17"/>
    <p:sldId id="509" r:id="rId18"/>
    <p:sldId id="472" r:id="rId19"/>
    <p:sldId id="473" r:id="rId20"/>
    <p:sldId id="474" r:id="rId21"/>
    <p:sldId id="475" r:id="rId22"/>
    <p:sldId id="476" r:id="rId23"/>
    <p:sldId id="477" r:id="rId24"/>
    <p:sldId id="489" r:id="rId25"/>
    <p:sldId id="478" r:id="rId26"/>
    <p:sldId id="479" r:id="rId27"/>
    <p:sldId id="480" r:id="rId28"/>
    <p:sldId id="481" r:id="rId29"/>
    <p:sldId id="493" r:id="rId30"/>
  </p:sldIdLst>
  <p:sldSz cx="9144000" cy="6858000" type="screen4x3"/>
  <p:notesSz cx="6761163" cy="99425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38B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824" autoAdjust="0"/>
  </p:normalViewPr>
  <p:slideViewPr>
    <p:cSldViewPr>
      <p:cViewPr varScale="1">
        <p:scale>
          <a:sx n="75" d="100"/>
          <a:sy n="75" d="100"/>
        </p:scale>
        <p:origin x="8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26.xml"/><Relationship Id="rId1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C1841A-299A-4895-A433-7911C90E95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/>
          </a:p>
        </p:txBody>
      </p:sp>
      <p:sp>
        <p:nvSpPr>
          <p:cNvPr id="38916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5FAD9-8584-49FE-8126-8A2BEB9FF8C8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2D95F-D6D2-46B5-AC61-11332009DA95}" type="slidenum">
              <a:rPr lang="hr-HR" smtClean="0">
                <a:latin typeface="Calibri" pitchFamily="34" charset="0"/>
              </a:rPr>
              <a:pPr/>
              <a:t>3</a:t>
            </a:fld>
            <a:endParaRPr lang="hr-HR">
              <a:latin typeface="Calibri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49812-6D31-40DE-9148-D34A74036F4E}" type="slidenum">
              <a:rPr lang="hr-HR" smtClean="0">
                <a:latin typeface="Calibri" pitchFamily="34" charset="0"/>
              </a:rPr>
              <a:pPr/>
              <a:t>4</a:t>
            </a:fld>
            <a:endParaRPr lang="hr-HR">
              <a:latin typeface="Calibri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CS"/>
          </a:p>
        </p:txBody>
      </p:sp>
      <p:sp>
        <p:nvSpPr>
          <p:cNvPr id="41988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3AD34-E611-4386-AD01-79D4ECDA501B}" type="slidenum">
              <a:rPr lang="hr-HR" smtClean="0">
                <a:latin typeface="Calibri" pitchFamily="34" charset="0"/>
              </a:rPr>
              <a:pPr/>
              <a:t>17</a:t>
            </a:fld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/>
              <a:t>Ad 2. To mogu provoditi samo one škole koje su prošle godine upisale kandidate s ukupnim brojem bodova u rasponu od 4% maksimalnog broja mogućih bodova (( 5 % od 80 = 4 dakle od 80 do 76) </a:t>
            </a:r>
          </a:p>
        </p:txBody>
      </p:sp>
      <p:sp>
        <p:nvSpPr>
          <p:cNvPr id="43012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A4C81-C4B5-48D2-9259-BCD5716DDA75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C1841A-299A-4895-A433-7911C90E95CA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4560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206851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</p:spTree>
  </p:cSld>
  <p:clrMapOvr>
    <a:masterClrMapping/>
  </p:clrMapOvr>
  <p:transition>
    <p:cut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E25344-9468-42A0-ADE5-E88AC270CF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tekst i isječak crtež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za ClipArt 3"/>
          <p:cNvSpPr>
            <a:spLocks noGrp="1"/>
          </p:cNvSpPr>
          <p:nvPr>
            <p:ph type="clipArt"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9906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27712D-2483-4999-ADA0-13E39D976D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297807-6861-49D0-8D46-5FA6B921D8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/>
            </a:lvl1pPr>
          </a:lstStyle>
          <a:p>
            <a:pPr>
              <a:defRPr/>
            </a:pPr>
            <a:fld id="{CB7F83F8-ECBB-4986-8364-A63783836D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24" r:id="rId2"/>
    <p:sldLayoutId id="2147484632" r:id="rId3"/>
    <p:sldLayoutId id="2147484633" r:id="rId4"/>
    <p:sldLayoutId id="2147484634" r:id="rId5"/>
    <p:sldLayoutId id="2147484625" r:id="rId6"/>
    <p:sldLayoutId id="2147484635" r:id="rId7"/>
    <p:sldLayoutId id="2147484626" r:id="rId8"/>
    <p:sldLayoutId id="2147484636" r:id="rId9"/>
    <p:sldLayoutId id="2147484627" r:id="rId10"/>
    <p:sldLayoutId id="2147484637" r:id="rId11"/>
    <p:sldLayoutId id="2147484628" r:id="rId12"/>
    <p:sldLayoutId id="2147484629" r:id="rId13"/>
    <p:sldLayoutId id="2147484630" r:id="rId14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857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6000" dirty="0">
                <a:solidFill>
                  <a:srgbClr val="FF0000"/>
                </a:solidFill>
              </a:rPr>
              <a:t>       </a:t>
            </a:r>
            <a:br>
              <a:rPr lang="hr-HR" sz="6000" dirty="0">
                <a:solidFill>
                  <a:srgbClr val="FF0000"/>
                </a:solidFill>
              </a:rPr>
            </a:br>
            <a:r>
              <a:rPr lang="hr-HR" sz="6000" dirty="0">
                <a:solidFill>
                  <a:srgbClr val="FF0000"/>
                </a:solidFill>
              </a:rPr>
              <a:t>  </a:t>
            </a:r>
            <a:r>
              <a:rPr lang="hr-HR" sz="5400" dirty="0">
                <a:solidFill>
                  <a:srgbClr val="FF0000"/>
                </a:solidFill>
              </a:rPr>
              <a:t>UPISI U SREDNJU ŠKOLU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5813" y="4857750"/>
            <a:ext cx="7572375" cy="7143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8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Pripremljeno za roditeljski sastanak </a:t>
            </a:r>
            <a:r>
              <a:rPr lang="hr-HR" sz="8000" b="1" i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osmaša</a:t>
            </a:r>
            <a:r>
              <a:rPr lang="hr-HR" sz="8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80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svibanj, </a:t>
            </a:r>
            <a:r>
              <a:rPr lang="hr-HR" sz="8000" b="1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2019.</a:t>
            </a:r>
            <a:endParaRPr lang="hr-HR" sz="8000" b="1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Slika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484438"/>
            <a:ext cx="3419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C:\Users\user\Desktop\putok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071688"/>
            <a:ext cx="19891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153400" cy="990600"/>
          </a:xfrm>
        </p:spPr>
        <p:txBody>
          <a:bodyPr/>
          <a:lstStyle/>
          <a:p>
            <a:endParaRPr lang="sr-Latn-CS">
              <a:ea typeface="Calibri" pitchFamily="34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 l="9183" t="15852" r="15482" b="5511"/>
          <a:stretch>
            <a:fillRect/>
          </a:stretch>
        </p:blipFill>
        <p:spPr bwMode="auto">
          <a:xfrm>
            <a:off x="15875" y="188913"/>
            <a:ext cx="912812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>
              <a:defRPr/>
            </a:pPr>
            <a:endParaRPr lang="x-none" altLang="x-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69900" indent="-469900"/>
            <a:endParaRPr lang="sr-Latn-CS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6553200" y="6389688"/>
            <a:ext cx="198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FE70A97-5F24-4DB9-BA0A-3F11A0C683C3}" type="slidenum">
              <a:rPr lang="hr-HR" sz="1200">
                <a:solidFill>
                  <a:srgbClr val="1D538B"/>
                </a:solidFill>
              </a:rPr>
              <a:pPr algn="r" eaLnBrk="1" hangingPunct="1"/>
              <a:t>11</a:t>
            </a:fld>
            <a:endParaRPr lang="hr-HR" sz="1200">
              <a:solidFill>
                <a:srgbClr val="1D538B"/>
              </a:solidFill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34925"/>
            <a:ext cx="9144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>
              <a:defRPr/>
            </a:pPr>
            <a:r>
              <a:rPr lang="hr-HR" altLang="x-none">
                <a:effectLst>
                  <a:outerShdw blurRad="38100" dist="38100" dir="2700000" algn="tl">
                    <a:srgbClr val="C0C0C0"/>
                  </a:outerShdw>
                </a:effectLst>
              </a:rPr>
              <a:t>Ivan Horvat – lista prioriteta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69900" indent="-469900"/>
            <a:endParaRPr lang="sr-Latn-CS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6553200" y="6389688"/>
            <a:ext cx="198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06B83D7-9E2F-4CEA-96F0-8891BA24CEE9}" type="slidenum">
              <a:rPr lang="hr-HR" sz="1200">
                <a:solidFill>
                  <a:srgbClr val="1D538B"/>
                </a:solidFill>
              </a:rPr>
              <a:pPr algn="r" eaLnBrk="1" hangingPunct="1"/>
              <a:t>12</a:t>
            </a:fld>
            <a:endParaRPr lang="hr-HR" sz="1200">
              <a:solidFill>
                <a:srgbClr val="1D538B"/>
              </a:solidFill>
            </a:endParaRPr>
          </a:p>
        </p:txBody>
      </p:sp>
      <p:graphicFrame>
        <p:nvGraphicFramePr>
          <p:cNvPr id="43045" name="Group 37"/>
          <p:cNvGraphicFramePr>
            <a:graphicFrameLocks noGrp="1"/>
          </p:cNvGraphicFramePr>
          <p:nvPr/>
        </p:nvGraphicFramePr>
        <p:xfrm>
          <a:off x="179388" y="1889125"/>
          <a:ext cx="8856662" cy="4429123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25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Prio</a:t>
                      </a:r>
                      <a:r>
                        <a:rPr kumimoji="0" lang="hr-HR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-</a:t>
                      </a:r>
                      <a:r>
                        <a:rPr kumimoji="0" lang="hr-HR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ritet</a:t>
                      </a:r>
                      <a:endParaRPr kumimoji="0" lang="hr-HR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-18"/>
                      </a:endParaRP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Škola i program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8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1.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I. gimnazija, opća gimnazija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8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2.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II. gimnazija, opća gimnazija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8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3.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III. gimnazija, opća gimnazija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8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4.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I. gimnazija, prirodoslovno-matematička gimnazija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8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5.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II. gimnazija, prirodoslovno-matematička gimnazija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8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6.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III. gimnazija, prirodoslovno-matematička gimnazija</a:t>
                      </a: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48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x-none" altLang="x-none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-18"/>
                      </a:endParaRP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x-none" altLang="x-none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-18"/>
                      </a:endParaRP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48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x-none" altLang="x-none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-18"/>
                      </a:endParaRP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x-none" altLang="x-none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-18"/>
                      </a:endParaRPr>
                    </a:p>
                  </a:txBody>
                  <a:tcPr marL="71435" marR="71435" marT="42859" marB="42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488" y="188913"/>
            <a:ext cx="8485187" cy="679450"/>
          </a:xfrm>
        </p:spPr>
        <p:txBody>
          <a:bodyPr anchor="b"/>
          <a:lstStyle/>
          <a:p>
            <a:pPr eaLnBrk="1" hangingPunct="1">
              <a:defRPr/>
            </a:pPr>
            <a:r>
              <a:rPr lang="hr-HR" altLang="x-none">
                <a:effectLst>
                  <a:outerShdw blurRad="38100" dist="38100" dir="2700000" algn="tl">
                    <a:srgbClr val="C0C0C0"/>
                  </a:outerShdw>
                </a:effectLst>
                <a:sym typeface="Trebuchet MS" pitchFamily="34" charset="0"/>
              </a:rPr>
              <a:t>Plasmani po školama i programima</a:t>
            </a: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6553200" y="6389688"/>
            <a:ext cx="198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159117B-40F6-43DC-9B9D-3DD92DEB0B7B}" type="slidenum">
              <a:rPr lang="en-US" sz="1200">
                <a:solidFill>
                  <a:srgbClr val="1D538B"/>
                </a:solidFill>
              </a:rPr>
              <a:pPr algn="r" eaLnBrk="1" hangingPunct="1"/>
              <a:t>13</a:t>
            </a:fld>
            <a:endParaRPr lang="en-US" sz="1200">
              <a:solidFill>
                <a:srgbClr val="1D538B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63875" y="1820863"/>
          <a:ext cx="2624138" cy="495463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Plasman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Br.prijave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Bodova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107.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2088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57,30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108.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8095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57,15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109.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1024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110.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10926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56,43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111.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21955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56,27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112.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345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55,16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150.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23844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51,12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151.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12122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51,05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152.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2345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50,88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967413" y="1820863"/>
          <a:ext cx="2624137" cy="495463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Plasman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Br.prijave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Bodova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105.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26374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57,63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106.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2546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56,26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107.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1024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55,7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108.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22456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55,49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109.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33221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55,18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110.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3456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55,05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200.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12345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51,05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201.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8756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51,00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202.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22354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50,62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1925" y="1820863"/>
          <a:ext cx="2624138" cy="495463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Plasman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Br.prijave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Bodova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66.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12324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56,61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67.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55,00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68.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1024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54,5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69.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7896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54,30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70.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31567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54,20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71.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50,00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2341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49,00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26356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48,69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102.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10123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47,33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658" name="TextBox 11"/>
          <p:cNvSpPr txBox="1">
            <a:spLocks noChangeArrowheads="1"/>
          </p:cNvSpPr>
          <p:nvPr/>
        </p:nvSpPr>
        <p:spPr bwMode="auto">
          <a:xfrm>
            <a:off x="179388" y="1200150"/>
            <a:ext cx="2311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28" tIns="38464" rIns="76928" bIns="38464">
            <a:spAutoFit/>
          </a:bodyPr>
          <a:lstStyle/>
          <a:p>
            <a:pPr eaLnBrk="1" hangingPunct="1"/>
            <a:r>
              <a:rPr lang="hr-HR"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t>I.gimnazija, o.g.</a:t>
            </a:r>
          </a:p>
        </p:txBody>
      </p:sp>
      <p:sp>
        <p:nvSpPr>
          <p:cNvPr id="20659" name="TextBox 12"/>
          <p:cNvSpPr txBox="1">
            <a:spLocks noChangeArrowheads="1"/>
          </p:cNvSpPr>
          <p:nvPr/>
        </p:nvSpPr>
        <p:spPr bwMode="auto">
          <a:xfrm>
            <a:off x="3132138" y="1219200"/>
            <a:ext cx="23955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28" tIns="38464" rIns="76928" bIns="38464">
            <a:spAutoFit/>
          </a:bodyPr>
          <a:lstStyle/>
          <a:p>
            <a:pPr eaLnBrk="1" hangingPunct="1"/>
            <a:r>
              <a:rPr lang="hr-HR"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t>II.gimnazija, o.g.</a:t>
            </a:r>
          </a:p>
        </p:txBody>
      </p:sp>
      <p:sp>
        <p:nvSpPr>
          <p:cNvPr id="20660" name="TextBox 15"/>
          <p:cNvSpPr txBox="1">
            <a:spLocks noChangeArrowheads="1"/>
          </p:cNvSpPr>
          <p:nvPr/>
        </p:nvSpPr>
        <p:spPr bwMode="auto">
          <a:xfrm>
            <a:off x="8702675" y="3562350"/>
            <a:ext cx="463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28" tIns="38464" rIns="76928" bIns="38464">
            <a:spAutoFit/>
          </a:bodyPr>
          <a:lstStyle/>
          <a:p>
            <a:pPr eaLnBrk="1" hangingPunct="1"/>
            <a:r>
              <a:rPr lang="hr-HR" sz="2400" b="1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t>…</a:t>
            </a:r>
          </a:p>
        </p:txBody>
      </p:sp>
      <p:sp>
        <p:nvSpPr>
          <p:cNvPr id="20661" name="TextBox 12"/>
          <p:cNvSpPr txBox="1">
            <a:spLocks noChangeArrowheads="1"/>
          </p:cNvSpPr>
          <p:nvPr/>
        </p:nvSpPr>
        <p:spPr bwMode="auto">
          <a:xfrm>
            <a:off x="5940425" y="1198563"/>
            <a:ext cx="24812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28" tIns="38464" rIns="76928" bIns="38464">
            <a:spAutoFit/>
          </a:bodyPr>
          <a:lstStyle/>
          <a:p>
            <a:pPr eaLnBrk="1" hangingPunct="1"/>
            <a:r>
              <a:rPr lang="hr-HR"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t>III.gimnazija, o.g.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488" y="188913"/>
            <a:ext cx="8485187" cy="679450"/>
          </a:xfrm>
        </p:spPr>
        <p:txBody>
          <a:bodyPr anchor="b"/>
          <a:lstStyle/>
          <a:p>
            <a:pPr eaLnBrk="1" hangingPunct="1">
              <a:defRPr/>
            </a:pPr>
            <a:r>
              <a:rPr lang="hr-HR" altLang="x-none">
                <a:effectLst>
                  <a:outerShdw blurRad="38100" dist="38100" dir="2700000" algn="tl">
                    <a:srgbClr val="C0C0C0"/>
                  </a:outerShdw>
                </a:effectLst>
                <a:sym typeface="Trebuchet MS" pitchFamily="34" charset="0"/>
              </a:rPr>
              <a:t>Plasmani po školama i programima</a:t>
            </a:r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6553200" y="6389688"/>
            <a:ext cx="198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4DB9C2B-3DEB-4A88-9A7D-A96F95E291D3}" type="slidenum">
              <a:rPr lang="en-US" sz="1200">
                <a:solidFill>
                  <a:srgbClr val="1D538B"/>
                </a:solidFill>
              </a:rPr>
              <a:pPr algn="r" eaLnBrk="1" hangingPunct="1"/>
              <a:t>14</a:t>
            </a:fld>
            <a:endParaRPr lang="en-US" sz="1200">
              <a:solidFill>
                <a:srgbClr val="1D538B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967413" y="1820863"/>
          <a:ext cx="2624137" cy="495463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Plasman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Br.prijave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Bodova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105.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26374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57,63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106.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2546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56,26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107.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22456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55,49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108.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33221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55,18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109.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3456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55,05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199.</a:t>
                      </a:r>
                    </a:p>
                  </a:txBody>
                  <a:tcPr marL="71435" marR="71435" marT="42852" marB="428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12345</a:t>
                      </a:r>
                    </a:p>
                  </a:txBody>
                  <a:tcPr marL="71435" marR="71435" marT="42852" marB="428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51,05</a:t>
                      </a:r>
                    </a:p>
                  </a:txBody>
                  <a:tcPr marL="71435" marR="71435" marT="42852" marB="428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200.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8756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51,00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201.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22354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50,62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-18"/>
                      </a:endParaRP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-18"/>
                      </a:endParaRP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-18"/>
                      </a:endParaRP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1568" name="TextBox 11"/>
          <p:cNvSpPr txBox="1">
            <a:spLocks noChangeArrowheads="1"/>
          </p:cNvSpPr>
          <p:nvPr/>
        </p:nvSpPr>
        <p:spPr bwMode="auto">
          <a:xfrm>
            <a:off x="179388" y="1200150"/>
            <a:ext cx="2311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28" tIns="38464" rIns="76928" bIns="38464">
            <a:spAutoFit/>
          </a:bodyPr>
          <a:lstStyle/>
          <a:p>
            <a:pPr eaLnBrk="1" hangingPunct="1"/>
            <a:r>
              <a:rPr lang="hr-HR"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t>I.gimnazija, o.g.</a:t>
            </a:r>
          </a:p>
        </p:txBody>
      </p:sp>
      <p:sp>
        <p:nvSpPr>
          <p:cNvPr id="21569" name="TextBox 12"/>
          <p:cNvSpPr txBox="1">
            <a:spLocks noChangeArrowheads="1"/>
          </p:cNvSpPr>
          <p:nvPr/>
        </p:nvSpPr>
        <p:spPr bwMode="auto">
          <a:xfrm>
            <a:off x="3132138" y="1219200"/>
            <a:ext cx="23955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28" tIns="38464" rIns="76928" bIns="38464">
            <a:spAutoFit/>
          </a:bodyPr>
          <a:lstStyle/>
          <a:p>
            <a:pPr eaLnBrk="1" hangingPunct="1"/>
            <a:r>
              <a:rPr lang="hr-HR"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t>II.gimnazija, o.g.</a:t>
            </a:r>
          </a:p>
        </p:txBody>
      </p:sp>
      <p:sp>
        <p:nvSpPr>
          <p:cNvPr id="21570" name="TextBox 15"/>
          <p:cNvSpPr txBox="1">
            <a:spLocks noChangeArrowheads="1"/>
          </p:cNvSpPr>
          <p:nvPr/>
        </p:nvSpPr>
        <p:spPr bwMode="auto">
          <a:xfrm>
            <a:off x="8702675" y="3562350"/>
            <a:ext cx="463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28" tIns="38464" rIns="76928" bIns="38464">
            <a:spAutoFit/>
          </a:bodyPr>
          <a:lstStyle/>
          <a:p>
            <a:pPr eaLnBrk="1" hangingPunct="1"/>
            <a:r>
              <a:rPr lang="hr-HR" sz="2400" b="1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t>…</a:t>
            </a:r>
          </a:p>
        </p:txBody>
      </p:sp>
      <p:sp>
        <p:nvSpPr>
          <p:cNvPr id="21571" name="TextBox 12"/>
          <p:cNvSpPr txBox="1">
            <a:spLocks noChangeArrowheads="1"/>
          </p:cNvSpPr>
          <p:nvPr/>
        </p:nvSpPr>
        <p:spPr bwMode="auto">
          <a:xfrm>
            <a:off x="5940425" y="1198563"/>
            <a:ext cx="24812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928" tIns="38464" rIns="76928" bIns="38464">
            <a:spAutoFit/>
          </a:bodyPr>
          <a:lstStyle/>
          <a:p>
            <a:pPr eaLnBrk="1" hangingPunct="1"/>
            <a:r>
              <a:rPr lang="hr-HR"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t>III.gimnazija, o.g.</a:t>
            </a:r>
          </a:p>
        </p:txBody>
      </p:sp>
      <p:sp>
        <p:nvSpPr>
          <p:cNvPr id="13" name="Down Arrow 12"/>
          <p:cNvSpPr/>
          <p:nvPr/>
        </p:nvSpPr>
        <p:spPr>
          <a:xfrm flipV="1">
            <a:off x="6443663" y="3597275"/>
            <a:ext cx="576262" cy="3000375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63875" y="1820863"/>
          <a:ext cx="2624138" cy="495463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Plasman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Br.prijave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Bodova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107.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2088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57,30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108.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8095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57,15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109.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1024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110.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10926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56,43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111.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21955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56,27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112.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345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55,16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150.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23844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51,12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151.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12122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51,05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152.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2345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50,88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9388" y="1820863"/>
          <a:ext cx="2606675" cy="4954632"/>
        </p:xfrm>
        <a:graphic>
          <a:graphicData uri="http://schemas.openxmlformats.org/drawingml/2006/table">
            <a:tbl>
              <a:tblPr/>
              <a:tblGrid>
                <a:gridCol w="82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Plasman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Br.prijave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-18"/>
                        </a:rPr>
                        <a:t>Bodova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66.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12324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56,61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67.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55,00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68.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2657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54,5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69.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7896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54,30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70.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31567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54,20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71.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50,00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100.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2341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49,00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101.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26356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48,69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102.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1024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47,3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hr-HR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-18"/>
                        </a:rPr>
                        <a:t>…</a:t>
                      </a:r>
                    </a:p>
                  </a:txBody>
                  <a:tcPr marL="71435" marR="71435" marT="42852" marB="428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trelica udesno 2">
            <a:hlinkClick r:id="" action="ppaction://noaction"/>
          </p:cNvPr>
          <p:cNvSpPr/>
          <p:nvPr/>
        </p:nvSpPr>
        <p:spPr>
          <a:xfrm>
            <a:off x="7600279" y="764704"/>
            <a:ext cx="132217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natrag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305800" cy="1066800"/>
          </a:xfrm>
        </p:spPr>
        <p:txBody>
          <a:bodyPr/>
          <a:lstStyle/>
          <a:p>
            <a:pPr eaLnBrk="1" hangingPunct="1"/>
            <a:r>
              <a:rPr lang="pl-PL" sz="2800"/>
              <a:t>II. ZAJEDNIČKI ELEMENT VREDNOVANJA</a:t>
            </a:r>
            <a:endParaRPr lang="hr-HR" sz="280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843213" y="2349500"/>
          <a:ext cx="3105150" cy="3722705"/>
        </p:xfrm>
        <a:graphic>
          <a:graphicData uri="http://schemas.openxmlformats.org/drawingml/2006/table">
            <a:tbl>
              <a:tblPr/>
              <a:tblGrid>
                <a:gridCol w="10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8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Učenik 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A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Učenik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1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7.raz.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8.raz.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7.raz.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8.raz.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Hrvatski  jezik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4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4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Matematika   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3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4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Engleski  jezik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UKUPNO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250825" y="2133600"/>
          <a:ext cx="2355850" cy="4010043"/>
        </p:xfrm>
        <a:graphic>
          <a:graphicData uri="http://schemas.openxmlformats.org/drawingml/2006/table">
            <a:tbl>
              <a:tblPr/>
              <a:tblGrid>
                <a:gridCol w="109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Srednja ocjena općeg uspjeha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Učenik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A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Učenik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B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5. razred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5.00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4.58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6. razred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5.00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4.75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7. razred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5.00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4.93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8. razred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5.00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4.66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UKUPNO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18.92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06" name="Rectangle 1"/>
          <p:cNvSpPr>
            <a:spLocks noChangeArrowheads="1"/>
          </p:cNvSpPr>
          <p:nvPr/>
        </p:nvSpPr>
        <p:spPr bwMode="auto">
          <a:xfrm>
            <a:off x="0" y="90488"/>
            <a:ext cx="220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200" b="1">
                <a:latin typeface="Calibri" pitchFamily="34" charset="0"/>
                <a:ea typeface="Times New Roman" pitchFamily="18" charset="0"/>
                <a:cs typeface="David"/>
              </a:rPr>
              <a:t> </a:t>
            </a:r>
            <a:endParaRPr lang="hr-HR">
              <a:latin typeface="Arial" pitchFamily="34" charset="0"/>
              <a:ea typeface="Times New Roman" pitchFamily="18" charset="0"/>
              <a:cs typeface="David"/>
            </a:endParaRPr>
          </a:p>
        </p:txBody>
      </p:sp>
      <p:sp>
        <p:nvSpPr>
          <p:cNvPr id="22607" name="Pravokutnik 7"/>
          <p:cNvSpPr>
            <a:spLocks noChangeArrowheads="1"/>
          </p:cNvSpPr>
          <p:nvPr/>
        </p:nvSpPr>
        <p:spPr bwMode="auto">
          <a:xfrm>
            <a:off x="179388" y="1196975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200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David"/>
              </a:rPr>
              <a:t>1.  tablica</a:t>
            </a:r>
          </a:p>
          <a:p>
            <a:endParaRPr lang="hr-HR" sz="1200" b="1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David"/>
            </a:endParaRPr>
          </a:p>
          <a:p>
            <a:r>
              <a:rPr lang="hr-HR" sz="1200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David"/>
              </a:rPr>
              <a:t>IZRAČUNAVANJE  OPĆEG USPJEHA </a:t>
            </a:r>
            <a:endParaRPr lang="hr-HR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David"/>
            </a:endParaRPr>
          </a:p>
        </p:txBody>
      </p:sp>
      <p:sp>
        <p:nvSpPr>
          <p:cNvPr id="22608" name="Rectangle 2"/>
          <p:cNvSpPr>
            <a:spLocks noChangeArrowheads="1"/>
          </p:cNvSpPr>
          <p:nvPr/>
        </p:nvSpPr>
        <p:spPr bwMode="auto">
          <a:xfrm>
            <a:off x="2771775" y="1557338"/>
            <a:ext cx="2160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200" b="1">
                <a:latin typeface="Calibri" pitchFamily="34" charset="0"/>
                <a:cs typeface="Times New Roman" pitchFamily="18" charset="0"/>
              </a:rPr>
              <a:t>2.  tablica       </a:t>
            </a:r>
            <a:endParaRPr lang="hr-HR" sz="900">
              <a:latin typeface="Arial" pitchFamily="34" charset="0"/>
            </a:endParaRPr>
          </a:p>
          <a:p>
            <a:r>
              <a:rPr lang="hr-HR" sz="1200" b="1">
                <a:latin typeface="Calibri" pitchFamily="34" charset="0"/>
                <a:cs typeface="Times New Roman" pitchFamily="18" charset="0"/>
              </a:rPr>
              <a:t> IZRAČUNAVANJE USPJEHA IZ TRI OSNOVNA NASTAVNA PREDMETA</a:t>
            </a:r>
            <a:endParaRPr lang="hr-HR">
              <a:latin typeface="Arial" pitchFamily="34" charset="0"/>
            </a:endParaRPr>
          </a:p>
        </p:txBody>
      </p:sp>
      <p:graphicFrame>
        <p:nvGraphicFramePr>
          <p:cNvPr id="10" name="Tablica 9"/>
          <p:cNvGraphicFramePr>
            <a:graphicFrameLocks noGrp="1"/>
          </p:cNvGraphicFramePr>
          <p:nvPr/>
        </p:nvGraphicFramePr>
        <p:xfrm>
          <a:off x="6156325" y="2133600"/>
          <a:ext cx="2667318" cy="3938604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59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Učenik 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A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Učenik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3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7.raz.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8.raz.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7.raz.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8.raz.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hr-H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Biologija</a:t>
                      </a:r>
                      <a:endParaRPr kumimoji="0" lang="hr-H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Povijest  </a:t>
                      </a:r>
                      <a:endParaRPr kumimoji="0" lang="hr-H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4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Geografija</a:t>
                      </a:r>
                      <a:endParaRPr kumimoji="0" lang="hr-H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5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4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UKUPNO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57" name="Rectangle 3"/>
          <p:cNvSpPr>
            <a:spLocks noChangeArrowheads="1"/>
          </p:cNvSpPr>
          <p:nvPr/>
        </p:nvSpPr>
        <p:spPr bwMode="auto">
          <a:xfrm>
            <a:off x="6156325" y="1357313"/>
            <a:ext cx="25590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900" b="1">
                <a:latin typeface="Calibri" pitchFamily="34" charset="0"/>
                <a:cs typeface="Times New Roman" pitchFamily="18" charset="0"/>
              </a:rPr>
              <a:t>3.  tablica       </a:t>
            </a:r>
            <a:endParaRPr lang="hr-HR" sz="900">
              <a:latin typeface="Arial" pitchFamily="34" charset="0"/>
            </a:endParaRPr>
          </a:p>
          <a:p>
            <a:r>
              <a:rPr lang="hr-HR" sz="9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hr-HR" sz="1100" b="1">
                <a:latin typeface="Calibri" pitchFamily="34" charset="0"/>
                <a:cs typeface="Times New Roman" pitchFamily="18" charset="0"/>
              </a:rPr>
              <a:t>IZRAČUNAVANJE USPJEHA IZ OSTALA TRI NASTAVNA PREDMETA VAŽNA ZA UPIS</a:t>
            </a:r>
            <a:endParaRPr lang="hr-HR" sz="1100">
              <a:latin typeface="Arial" pitchFamily="34" charset="0"/>
            </a:endParaRPr>
          </a:p>
          <a:p>
            <a:endParaRPr lang="hr-HR" sz="800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305800" cy="1066800"/>
          </a:xfrm>
        </p:spPr>
        <p:txBody>
          <a:bodyPr/>
          <a:lstStyle/>
          <a:p>
            <a:pPr eaLnBrk="1" hangingPunct="1"/>
            <a:r>
              <a:rPr lang="pl-PL" sz="2800"/>
              <a:t>II. ZAJEDNIČKI ELEMENT VREDNOVANJA</a:t>
            </a:r>
            <a:endParaRPr lang="hr-HR" sz="2800"/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90488"/>
            <a:ext cx="220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sz="1200" b="1">
                <a:latin typeface="Calibri" pitchFamily="34" charset="0"/>
                <a:ea typeface="Times New Roman" pitchFamily="18" charset="0"/>
                <a:cs typeface="David"/>
              </a:rPr>
              <a:t> </a:t>
            </a:r>
            <a:endParaRPr lang="hr-HR">
              <a:latin typeface="Arial" pitchFamily="34" charset="0"/>
              <a:ea typeface="Times New Roman" pitchFamily="18" charset="0"/>
              <a:cs typeface="David"/>
            </a:endParaRPr>
          </a:p>
        </p:txBody>
      </p:sp>
      <p:graphicFrame>
        <p:nvGraphicFramePr>
          <p:cNvPr id="12" name="Tablica 11"/>
          <p:cNvGraphicFramePr>
            <a:graphicFrameLocks noGrp="1"/>
          </p:cNvGraphicFramePr>
          <p:nvPr/>
        </p:nvGraphicFramePr>
        <p:xfrm>
          <a:off x="468313" y="2498725"/>
          <a:ext cx="3024187" cy="1740536"/>
        </p:xfrm>
        <a:graphic>
          <a:graphicData uri="http://schemas.openxmlformats.org/drawingml/2006/table">
            <a:tbl>
              <a:tblPr/>
              <a:tblGrid>
                <a:gridCol w="158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Učenik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Učenik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tablica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SREDNJA OCJENA OPĆEG USPJEHA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18.92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  tablica    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OSNOVNI NASTAVNI PREDMETI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UKUPNO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43.92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78" name="Rectangle 1"/>
          <p:cNvSpPr>
            <a:spLocks noChangeArrowheads="1"/>
          </p:cNvSpPr>
          <p:nvPr/>
        </p:nvSpPr>
        <p:spPr bwMode="auto">
          <a:xfrm>
            <a:off x="468313" y="1557338"/>
            <a:ext cx="21224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200" b="1">
                <a:latin typeface="Calibri" pitchFamily="34" charset="0"/>
                <a:cs typeface="Times New Roman" pitchFamily="18" charset="0"/>
              </a:rPr>
              <a:t>UKUPAN BROJ BODOVA učenika A i učenika B KOJI UPISUJU </a:t>
            </a:r>
            <a:r>
              <a:rPr lang="hr-HR" sz="1200" b="1" u="sng">
                <a:latin typeface="Calibri" pitchFamily="34" charset="0"/>
                <a:cs typeface="Times New Roman" pitchFamily="18" charset="0"/>
              </a:rPr>
              <a:t>TROGODIŠNJU ŠKOLU</a:t>
            </a:r>
            <a:endParaRPr lang="hr-HR">
              <a:latin typeface="Arial" pitchFamily="34" charset="0"/>
            </a:endParaRPr>
          </a:p>
        </p:txBody>
      </p:sp>
      <p:graphicFrame>
        <p:nvGraphicFramePr>
          <p:cNvPr id="13" name="Tablica 12"/>
          <p:cNvGraphicFramePr>
            <a:graphicFrameLocks noGrp="1"/>
          </p:cNvGraphicFramePr>
          <p:nvPr/>
        </p:nvGraphicFramePr>
        <p:xfrm>
          <a:off x="3995738" y="2492375"/>
          <a:ext cx="3435350" cy="1920240"/>
        </p:xfrm>
        <a:graphic>
          <a:graphicData uri="http://schemas.openxmlformats.org/drawingml/2006/table">
            <a:tbl>
              <a:tblPr/>
              <a:tblGrid>
                <a:gridCol w="208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Učenik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Učenik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tablica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SREDNJA OCJENA OPĆEG USPJEHA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18.92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  tablica    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OSNOVNI NASTAVNI PREDMETI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25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  tablica    </a:t>
                      </a:r>
                      <a:r>
                        <a:rPr kumimoji="0" lang="hr-H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NASTAVNI PREDMETI VAŽNI ZA UPIS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28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UKUPNO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71.92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605" name="Rectangle 2"/>
          <p:cNvSpPr>
            <a:spLocks noChangeArrowheads="1"/>
          </p:cNvSpPr>
          <p:nvPr/>
        </p:nvSpPr>
        <p:spPr bwMode="auto">
          <a:xfrm>
            <a:off x="3995738" y="1341438"/>
            <a:ext cx="2052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1200" b="1">
                <a:latin typeface="Calibri" pitchFamily="34" charset="0"/>
                <a:cs typeface="Times New Roman" pitchFamily="18" charset="0"/>
              </a:rPr>
              <a:t>UKUPAN BROJ BODOVA učenika A i učenika B KOJI UPISUJU </a:t>
            </a:r>
            <a:r>
              <a:rPr lang="hr-HR" sz="1200" b="1" u="sng">
                <a:latin typeface="Calibri" pitchFamily="34" charset="0"/>
                <a:cs typeface="Times New Roman" pitchFamily="18" charset="0"/>
              </a:rPr>
              <a:t>GIMNAZIJU i/ili ČETVREOGODIŠNJU  ŠKOLU</a:t>
            </a:r>
            <a:endParaRPr lang="hr-HR" sz="900">
              <a:latin typeface="Arial" pitchFamily="34" charset="0"/>
            </a:endParaRPr>
          </a:p>
          <a:p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Tablica 156"/>
          <p:cNvGraphicFramePr>
            <a:graphicFrameLocks noGrp="1"/>
          </p:cNvGraphicFramePr>
          <p:nvPr/>
        </p:nvGraphicFramePr>
        <p:xfrm>
          <a:off x="395288" y="1916113"/>
          <a:ext cx="1800225" cy="3043238"/>
        </p:xfrm>
        <a:graphic>
          <a:graphicData uri="http://schemas.openxmlformats.org/drawingml/2006/table">
            <a:tbl>
              <a:tblPr/>
              <a:tblGrid>
                <a:gridCol w="83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066">
                <a:tc>
                  <a:txBody>
                    <a:bodyPr/>
                    <a:lstStyle/>
                    <a:p>
                      <a:pPr marL="91440">
                        <a:lnSpc>
                          <a:spcPts val="2495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Ra</a:t>
                      </a:r>
                      <a:r>
                        <a:rPr lang="hr-HR" sz="18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z.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495"/>
                        </a:lnSpc>
                        <a:spcAft>
                          <a:spcPts val="0"/>
                        </a:spcAft>
                      </a:pPr>
                      <a:r>
                        <a:rPr lang="hr-HR" sz="1800" b="1" kern="1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Prosjek</a:t>
                      </a:r>
                      <a:endParaRPr lang="hr-HR" sz="11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pPr marL="91440">
                        <a:lnSpc>
                          <a:spcPts val="2495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5. </a:t>
                      </a:r>
                      <a:r>
                        <a:rPr lang="en-US" sz="1800" b="1" kern="100" spc="-55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r.</a:t>
                      </a:r>
                      <a:endParaRPr lang="hr-HR" sz="1100" kern="100" dirty="0">
                        <a:solidFill>
                          <a:srgbClr val="0070C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ts val="3210"/>
                        </a:lnSpc>
                        <a:spcAft>
                          <a:spcPts val="0"/>
                        </a:spcAft>
                      </a:pPr>
                      <a:r>
                        <a:rPr lang="hr-HR" sz="24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4,69</a:t>
                      </a:r>
                      <a:endParaRPr lang="hr-HR" sz="11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pPr marL="91440">
                        <a:lnSpc>
                          <a:spcPts val="2495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6. </a:t>
                      </a:r>
                      <a:r>
                        <a:rPr lang="en-US" sz="1800" b="1" kern="100" spc="-55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r.</a:t>
                      </a:r>
                      <a:endParaRPr lang="hr-HR" sz="1100" kern="100" dirty="0">
                        <a:solidFill>
                          <a:srgbClr val="0070C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3210"/>
                        </a:lnSpc>
                        <a:spcAft>
                          <a:spcPts val="0"/>
                        </a:spcAft>
                      </a:pPr>
                      <a:r>
                        <a:rPr lang="hr-HR" sz="24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4,77</a:t>
                      </a:r>
                      <a:endParaRPr lang="hr-HR" sz="11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pPr marL="91440">
                        <a:lnSpc>
                          <a:spcPts val="2495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7. </a:t>
                      </a:r>
                      <a:r>
                        <a:rPr lang="en-US" sz="1800" b="1" kern="100" spc="-55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r.</a:t>
                      </a:r>
                      <a:endParaRPr lang="hr-HR" sz="1100" kern="100" dirty="0">
                        <a:solidFill>
                          <a:srgbClr val="0070C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321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hr-HR" sz="24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4,73</a:t>
                      </a:r>
                      <a:endParaRPr lang="hr-HR" sz="11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48">
                <a:tc>
                  <a:txBody>
                    <a:bodyPr/>
                    <a:lstStyle/>
                    <a:p>
                      <a:pPr marL="91440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8. </a:t>
                      </a:r>
                      <a:r>
                        <a:rPr lang="en-US" sz="1800" b="1" kern="100" spc="-55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r.</a:t>
                      </a:r>
                      <a:endParaRPr lang="hr-HR" sz="1100" kern="100" dirty="0">
                        <a:solidFill>
                          <a:srgbClr val="0070C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ts val="3215"/>
                        </a:lnSpc>
                        <a:spcAft>
                          <a:spcPts val="0"/>
                        </a:spcAft>
                      </a:pPr>
                      <a:r>
                        <a:rPr lang="hr-HR" sz="24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4,87</a:t>
                      </a:r>
                      <a:endParaRPr lang="hr-HR" sz="11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80">
                <a:tc>
                  <a:txBody>
                    <a:bodyPr/>
                    <a:lstStyle/>
                    <a:p>
                      <a:pPr marL="91440">
                        <a:lnSpc>
                          <a:spcPts val="2025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5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Ukupno</a:t>
                      </a:r>
                      <a:endParaRPr lang="hr-HR" sz="11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>
                        <a:lnSpc>
                          <a:spcPts val="3210"/>
                        </a:lnSpc>
                        <a:spcAft>
                          <a:spcPts val="0"/>
                        </a:spcAft>
                      </a:pPr>
                      <a:r>
                        <a:rPr lang="hr-HR" sz="21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19,06</a:t>
                      </a:r>
                      <a:endParaRPr lang="hr-HR" sz="21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8" name="Tablica 157"/>
          <p:cNvGraphicFramePr>
            <a:graphicFrameLocks noGrp="1"/>
          </p:cNvGraphicFramePr>
          <p:nvPr/>
        </p:nvGraphicFramePr>
        <p:xfrm>
          <a:off x="2555875" y="1628775"/>
          <a:ext cx="3817938" cy="4117977"/>
        </p:xfrm>
        <a:graphic>
          <a:graphicData uri="http://schemas.openxmlformats.org/drawingml/2006/table">
            <a:tbl>
              <a:tblPr/>
              <a:tblGrid>
                <a:gridCol w="165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712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Predmeti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1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Zaključne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ocjene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važnih</a:t>
                      </a:r>
                      <a:endParaRPr kumimoji="0" lang="hr-H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predmeta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7.r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1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Zaključne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ocjene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važnih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predmeta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8.r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4388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5825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4388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5825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4388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5825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4388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5825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4388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5825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EO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14388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5825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Ukupno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60400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1838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" name="Tablica 158"/>
          <p:cNvGraphicFramePr>
            <a:graphicFrameLocks noGrp="1"/>
          </p:cNvGraphicFramePr>
          <p:nvPr/>
        </p:nvGraphicFramePr>
        <p:xfrm>
          <a:off x="6588125" y="1773238"/>
          <a:ext cx="2339975" cy="3606801"/>
        </p:xfrm>
        <a:graphic>
          <a:graphicData uri="http://schemas.openxmlformats.org/drawingml/2006/table">
            <a:tbl>
              <a:tblPr/>
              <a:tblGrid>
                <a:gridCol w="133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Elementi</a:t>
                      </a:r>
                      <a:endParaRPr kumimoji="0" lang="hr-HR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Prosjeci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5.-8.r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</a:t>
                      </a: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17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Zaključne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ocjene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važnih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predmeta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7.r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850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Zaključne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ocjene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važnih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predmeta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8.r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Ukupno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3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75,06</a:t>
                      </a:r>
                      <a:endParaRPr kumimoji="0" lang="hr-H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15" name="Pravokutnik 159"/>
          <p:cNvSpPr>
            <a:spLocks noChangeArrowheads="1"/>
          </p:cNvSpPr>
          <p:nvPr/>
        </p:nvSpPr>
        <p:spPr bwMode="auto">
          <a:xfrm>
            <a:off x="3059113" y="6237288"/>
            <a:ext cx="3744912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000" b="1">
                <a:solidFill>
                  <a:srgbClr val="FF0000"/>
                </a:solidFill>
                <a:latin typeface="+mn-lt"/>
              </a:rPr>
              <a:t>+</a:t>
            </a:r>
            <a:r>
              <a:rPr lang="hr-HR" altLang="x-none" sz="2000" b="1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x-none" sz="2400" b="1">
                <a:solidFill>
                  <a:srgbClr val="FF0000"/>
                </a:solidFill>
                <a:latin typeface="+mn-lt"/>
              </a:rPr>
              <a:t> </a:t>
            </a:r>
            <a:r>
              <a:rPr lang="en-US" altLang="x-none" sz="2800" b="1">
                <a:solidFill>
                  <a:srgbClr val="FF0000"/>
                </a:solidFill>
                <a:latin typeface="+mn-lt"/>
              </a:rPr>
              <a:t>dodatni </a:t>
            </a:r>
            <a:r>
              <a:rPr lang="hr-HR" altLang="x-none" sz="2800" b="1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x-none" sz="2800" b="1">
                <a:solidFill>
                  <a:srgbClr val="FF0000"/>
                </a:solidFill>
                <a:latin typeface="+mn-lt"/>
              </a:rPr>
              <a:t>bodovi</a:t>
            </a:r>
            <a:endParaRPr lang="hr-HR" altLang="x-none" sz="28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516" name="Naslov 1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x-none" b="1" dirty="0">
                <a:latin typeface="+mn-lt"/>
                <a:cs typeface="Times New Roman" pitchFamily="18" charset="0"/>
              </a:rPr>
              <a:t>PRIMJER – Opća gimnazija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hr-HR">
                <a:latin typeface="Tw Cen MT" pitchFamily="34" charset="-18"/>
                <a:ea typeface="Calibri" pitchFamily="34" charset="0"/>
              </a:rPr>
              <a:t>DODATNI ELEMENTI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hr-HR" dirty="0">
                <a:latin typeface="Tw Cen MT" pitchFamily="34" charset="-18"/>
                <a:ea typeface="Calibri" pitchFamily="34" charset="0"/>
              </a:rPr>
              <a:t>Za umjetničke škole (LIKOVNE, GLAZBENE, PLESNE) provjera darovitosti (do 1.7. završetak prijave)</a:t>
            </a:r>
          </a:p>
          <a:p>
            <a:r>
              <a:rPr lang="hr-HR" dirty="0">
                <a:latin typeface="Tw Cen MT" pitchFamily="34" charset="-18"/>
                <a:ea typeface="Calibri" pitchFamily="34" charset="0"/>
              </a:rPr>
              <a:t>Za upis u razredne odjele za sportaše  učenici trebaju u sustavu odabrati sport kojim se bave, ime kluba i mjesto u kojem se klub nalazi nakon čega će nacionalni sportski savez provesti rangiranje za upis.</a:t>
            </a:r>
          </a:p>
          <a:p>
            <a:endParaRPr lang="hr-HR" dirty="0">
              <a:latin typeface="Tw Cen MT" pitchFamily="34" charset="-18"/>
              <a:ea typeface="Calibri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6855" t="19049" r="27063" b="21452"/>
          <a:stretch>
            <a:fillRect/>
          </a:stretch>
        </p:blipFill>
        <p:spPr>
          <a:xfrm>
            <a:off x="107950" y="1268413"/>
            <a:ext cx="9036050" cy="5508625"/>
          </a:xfrm>
          <a:noFill/>
        </p:spPr>
      </p:pic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823913"/>
          </a:xfrm>
        </p:spPr>
        <p:txBody>
          <a:bodyPr/>
          <a:lstStyle/>
          <a:p>
            <a:pPr algn="ctr"/>
            <a:r>
              <a:rPr lang="hr-HR" sz="4000" b="1">
                <a:latin typeface="Tw Cen MT" pitchFamily="34" charset="-18"/>
                <a:ea typeface="Calibri" pitchFamily="34" charset="0"/>
              </a:rPr>
              <a:t>Vrednovanje rezultata na natjecanjima iz znanja</a:t>
            </a:r>
            <a:r>
              <a:rPr lang="hr-HR" sz="4000">
                <a:latin typeface="Tw Cen MT" pitchFamily="34" charset="-18"/>
                <a:ea typeface="Calibri" pitchFamily="34" charset="0"/>
              </a:rPr>
              <a:t> 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23850" y="2205038"/>
            <a:ext cx="3384550" cy="424973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hr-HR"/>
          </a:p>
          <a:p>
            <a:pPr eaLnBrk="1" hangingPunct="1">
              <a:buFontTx/>
              <a:buChar char="•"/>
            </a:pPr>
            <a:r>
              <a:rPr lang="hr-HR"/>
              <a:t>iz: Hrvatskoga jezika, Matematike, prvoga stranog jezika; </a:t>
            </a:r>
          </a:p>
          <a:p>
            <a:pPr eaLnBrk="1" hangingPunct="1">
              <a:buFontTx/>
              <a:buChar char="•"/>
            </a:pPr>
            <a:r>
              <a:rPr lang="hr-HR"/>
              <a:t>iz dvaju nastavnih predmeta posebno značajnih za upis u skladu s popisom predmeta; </a:t>
            </a:r>
          </a:p>
          <a:p>
            <a:pPr eaLnBrk="1" hangingPunct="1">
              <a:buFontTx/>
              <a:buChar char="•"/>
            </a:pPr>
            <a:r>
              <a:rPr lang="hr-HR"/>
              <a:t>Jednom natjecanju koji samostalno određuje srednja škola</a:t>
            </a:r>
          </a:p>
          <a:p>
            <a:pPr eaLnBrk="1" hangingPunct="1"/>
            <a:r>
              <a:rPr lang="hr-HR"/>
              <a:t>* Sva su natjecanja iz Kataloga natjecanja i smotri RH u organizaciji AZOO. 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49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sz="3200" b="1" dirty="0">
                <a:latin typeface="+mn-lt"/>
                <a:cs typeface="Times New Roman" pitchFamily="18" charset="0"/>
              </a:rPr>
            </a:br>
            <a:r>
              <a:rPr lang="hr-HR" sz="3200" b="1" dirty="0">
                <a:latin typeface="+mn-lt"/>
                <a:cs typeface="Times New Roman" pitchFamily="18" charset="0"/>
              </a:rPr>
              <a:t>ELEKTRONIČKE  PRIJAVE  I  UPISI   U  SREDNJE  ŠKOLE</a:t>
            </a:r>
            <a:br>
              <a:rPr lang="hr-HR" sz="3200" b="1" dirty="0">
                <a:latin typeface="+mn-lt"/>
                <a:cs typeface="Times New Roman" pitchFamily="18" charset="0"/>
              </a:rPr>
            </a:br>
            <a:endParaRPr lang="hr-HR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57375"/>
            <a:ext cx="8435975" cy="4238625"/>
          </a:xfrm>
        </p:spPr>
        <p:txBody>
          <a:bodyPr/>
          <a:lstStyle/>
          <a:p>
            <a:pPr eaLnBrk="1" hangingPunct="1"/>
            <a:r>
              <a:rPr lang="hr-HR">
                <a:latin typeface="Bookman Old Style" pitchFamily="18" charset="0"/>
                <a:cs typeface="Times New Roman" pitchFamily="18" charset="0"/>
              </a:rPr>
              <a:t>Upisi u SŠ od šk. 2013./2014. g.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>
                <a:latin typeface="Bookman Old Style" pitchFamily="18" charset="0"/>
                <a:cs typeface="Times New Roman" pitchFamily="18" charset="0"/>
              </a:rPr>
              <a:t>  u potpunosti informatizirani -  </a:t>
            </a:r>
            <a:r>
              <a:rPr lang="hr-HR" b="1">
                <a:latin typeface="Bookman Old Style" pitchFamily="18" charset="0"/>
                <a:cs typeface="Times New Roman" pitchFamily="18" charset="0"/>
              </a:rPr>
              <a:t>”</a:t>
            </a:r>
            <a:r>
              <a:rPr lang="hr-HR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online</a:t>
            </a:r>
            <a:r>
              <a:rPr lang="hr-HR" b="1">
                <a:latin typeface="Bookman Old Style" pitchFamily="18" charset="0"/>
                <a:cs typeface="Times New Roman" pitchFamily="18" charset="0"/>
              </a:rPr>
              <a:t>”</a:t>
            </a:r>
            <a:endParaRPr lang="hr-HR">
              <a:latin typeface="Bookman Old Style" pitchFamily="18" charset="0"/>
              <a:cs typeface="Times New Roman" pitchFamily="18" charset="0"/>
            </a:endParaRPr>
          </a:p>
          <a:p>
            <a:pPr eaLnBrk="1" hangingPunct="1"/>
            <a:endParaRPr lang="hr-HR" sz="1200">
              <a:latin typeface="Bookman Old Style" pitchFamily="18" charset="0"/>
              <a:cs typeface="Times New Roman" pitchFamily="18" charset="0"/>
            </a:endParaRPr>
          </a:p>
          <a:p>
            <a:pPr eaLnBrk="1" hangingPunct="1"/>
            <a:endParaRPr lang="hr-HR" sz="1200">
              <a:latin typeface="Bookman Old Style" pitchFamily="18" charset="0"/>
              <a:cs typeface="Times New Roman" pitchFamily="18" charset="0"/>
            </a:endParaRPr>
          </a:p>
          <a:p>
            <a:pPr eaLnBrk="1" hangingPunct="1"/>
            <a:r>
              <a:rPr lang="hr-HR" sz="2800">
                <a:latin typeface="Bookman Old Style" pitchFamily="18" charset="0"/>
                <a:cs typeface="Times New Roman" pitchFamily="18" charset="0"/>
              </a:rPr>
              <a:t>Kandidati za upis u SŠ upisuju se putem mrežne stranice      </a:t>
            </a:r>
            <a:r>
              <a:rPr lang="hr-HR" sz="28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NISPUSŠ   </a:t>
            </a:r>
            <a:r>
              <a:rPr lang="hr-HR" sz="2800" b="1">
                <a:latin typeface="Bookman Old Style" pitchFamily="18" charset="0"/>
                <a:cs typeface="Times New Roman" pitchFamily="18" charset="0"/>
              </a:rPr>
              <a:t>– </a:t>
            </a:r>
            <a:r>
              <a:rPr lang="hr-HR" sz="1800" b="1">
                <a:latin typeface="Bookman Old Style" pitchFamily="18" charset="0"/>
                <a:cs typeface="Times New Roman" pitchFamily="18" charset="0"/>
              </a:rPr>
              <a:t>NACIONALNI  INFORMACIJSKI</a:t>
            </a:r>
            <a:r>
              <a:rPr lang="hr-HR" sz="180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hr-HR" sz="1800" b="1">
                <a:latin typeface="Bookman Old Style" pitchFamily="18" charset="0"/>
                <a:cs typeface="Times New Roman" pitchFamily="18" charset="0"/>
              </a:rPr>
              <a:t> SUSTAV  PRIJAVA I UPISA  U  SREDNJE ŠKOLE </a:t>
            </a:r>
          </a:p>
          <a:p>
            <a:pPr eaLnBrk="1" hangingPunct="1">
              <a:buFont typeface="Wingdings" pitchFamily="2" charset="2"/>
              <a:buNone/>
            </a:pPr>
            <a:endParaRPr lang="hr-HR" sz="2400" b="1">
              <a:latin typeface="Bookman Old Style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hr-HR" sz="2800" b="1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  <a:hlinkClick r:id="rId2"/>
              </a:rPr>
              <a:t>WWW.UPISI.HR</a:t>
            </a:r>
            <a:endParaRPr lang="hr-HR" sz="2800" b="1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hr-HR">
                <a:latin typeface="Tw Cen MT" pitchFamily="34" charset="-18"/>
                <a:ea typeface="Calibri" pitchFamily="34" charset="0"/>
              </a:rPr>
              <a:t>REZULTATI U SPORTU - HŠŠS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4116" t="42523" r="11702" b="22061"/>
          <a:stretch>
            <a:fillRect/>
          </a:stretch>
        </p:blipFill>
        <p:spPr>
          <a:xfrm>
            <a:off x="250825" y="1628775"/>
            <a:ext cx="8713788" cy="4824413"/>
          </a:xfrm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hr-HR" sz="4000" b="1">
                <a:latin typeface="Tw Cen MT" pitchFamily="34" charset="-18"/>
                <a:ea typeface="Calibri" pitchFamily="34" charset="0"/>
              </a:rPr>
              <a:t>POSEBAN ELEMENT VREDNOVANJA</a:t>
            </a:r>
            <a:r>
              <a:rPr lang="hr-HR" sz="4000">
                <a:latin typeface="Tw Cen MT" pitchFamily="34" charset="-18"/>
                <a:ea typeface="Calibri" pitchFamily="34" charset="0"/>
              </a:rPr>
              <a:t> </a:t>
            </a:r>
            <a:r>
              <a:rPr lang="hr-HR" sz="2000">
                <a:latin typeface="Tw Cen MT" pitchFamily="34" charset="-18"/>
                <a:ea typeface="Calibri" pitchFamily="34" charset="0"/>
              </a:rPr>
              <a:t>uspjeh kandidata koji su ostvarili u </a:t>
            </a:r>
            <a:r>
              <a:rPr lang="hr-HR" sz="2000" b="1">
                <a:latin typeface="Tw Cen MT" pitchFamily="34" charset="-18"/>
                <a:ea typeface="Calibri" pitchFamily="34" charset="0"/>
              </a:rPr>
              <a:t>otežanim uvjetima</a:t>
            </a:r>
            <a:r>
              <a:rPr lang="hr-HR" sz="2000">
                <a:latin typeface="Tw Cen MT" pitchFamily="34" charset="-18"/>
                <a:ea typeface="Calibri" pitchFamily="34" charset="0"/>
              </a:rPr>
              <a:t> obrazovanja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hr-HR">
              <a:latin typeface="Tw Cen MT" pitchFamily="34" charset="-18"/>
              <a:ea typeface="Calibri" pitchFamily="34" charset="0"/>
            </a:endParaRPr>
          </a:p>
          <a:p>
            <a:r>
              <a:rPr lang="hr-HR" b="1">
                <a:latin typeface="Tw Cen MT" pitchFamily="34" charset="-18"/>
                <a:ea typeface="Calibri" pitchFamily="34" charset="0"/>
              </a:rPr>
              <a:t>Upis kandidata s teškoćama u razvoju</a:t>
            </a:r>
            <a:r>
              <a:rPr lang="hr-HR">
                <a:latin typeface="Tw Cen MT" pitchFamily="34" charset="-18"/>
                <a:ea typeface="Calibri" pitchFamily="34" charset="0"/>
              </a:rPr>
              <a:t> </a:t>
            </a:r>
          </a:p>
          <a:p>
            <a:r>
              <a:rPr lang="hr-HR" b="1">
                <a:latin typeface="Tw Cen MT" pitchFamily="34" charset="-18"/>
                <a:ea typeface="Calibri" pitchFamily="34" charset="0"/>
              </a:rPr>
              <a:t>Upis kandidata sa zdravstvenim teškoćama</a:t>
            </a:r>
            <a:r>
              <a:rPr lang="hr-HR">
                <a:latin typeface="Tw Cen MT" pitchFamily="34" charset="-18"/>
                <a:ea typeface="Calibri" pitchFamily="34" charset="0"/>
              </a:rPr>
              <a:t> </a:t>
            </a:r>
          </a:p>
          <a:p>
            <a:r>
              <a:rPr lang="hr-HR" b="1">
                <a:latin typeface="Tw Cen MT" pitchFamily="34" charset="-18"/>
                <a:ea typeface="Calibri" pitchFamily="34" charset="0"/>
              </a:rPr>
              <a:t>Upis kandidata koji žive u otežanim uvjetima obrazovanja uzrokovanim nepovoljnim ekonomskim, socijalnim te odgojnim čimbenicima</a:t>
            </a:r>
            <a:r>
              <a:rPr lang="hr-HR">
                <a:latin typeface="Tw Cen MT" pitchFamily="34" charset="-18"/>
                <a:ea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hr-HR" dirty="0">
                <a:latin typeface="Tw Cen MT" pitchFamily="34" charset="-18"/>
                <a:ea typeface="Calibri" pitchFamily="34" charset="0"/>
              </a:rPr>
              <a:t>Kandidati s teškoćama u razvoju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552450" indent="-552450"/>
            <a:r>
              <a:rPr lang="hr-HR" dirty="0">
                <a:latin typeface="Tw Cen MT" pitchFamily="34" charset="-18"/>
                <a:ea typeface="Calibri" pitchFamily="34" charset="0"/>
              </a:rPr>
              <a:t>Imaju pravo izravnog upisa u programe za koje posjeduju mišljenje Zavoda za zapošljavanje – Službe za PO (</a:t>
            </a:r>
            <a:r>
              <a:rPr lang="hr-HR" dirty="0">
                <a:highlight>
                  <a:srgbClr val="FFFF00"/>
                </a:highlight>
                <a:latin typeface="Tw Cen MT" pitchFamily="34" charset="-18"/>
                <a:ea typeface="Calibri" pitchFamily="34" charset="0"/>
              </a:rPr>
              <a:t>do 26.6.)</a:t>
            </a:r>
          </a:p>
          <a:p>
            <a:pPr marL="552450" indent="-552450"/>
            <a:r>
              <a:rPr lang="hr-HR" dirty="0">
                <a:latin typeface="Tw Cen MT" pitchFamily="34" charset="-18"/>
                <a:ea typeface="Calibri" pitchFamily="34" charset="0"/>
              </a:rPr>
              <a:t>Kandidati trebaju imati: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hr-HR" dirty="0">
                <a:latin typeface="Tw Cen MT" pitchFamily="34" charset="-18"/>
                <a:ea typeface="Calibri" pitchFamily="34" charset="0"/>
              </a:rPr>
              <a:t>Rješenje o primjerenom obliku školovanja (Ured)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hr-HR" dirty="0">
                <a:latin typeface="Tw Cen MT" pitchFamily="34" charset="-18"/>
                <a:ea typeface="Calibri" pitchFamily="34" charset="0"/>
              </a:rPr>
              <a:t>Mišljenje školskog liječnika (dr. Anja Zelić)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hr-HR" dirty="0">
                <a:latin typeface="Tw Cen MT" pitchFamily="34" charset="-18"/>
                <a:ea typeface="Calibri" pitchFamily="34" charset="0"/>
              </a:rPr>
              <a:t>Mišljenje službe za PO HZZ. </a:t>
            </a:r>
          </a:p>
          <a:p>
            <a:pPr marL="552450" indent="-552450">
              <a:buFont typeface="Wingdings" pitchFamily="2" charset="2"/>
              <a:buNone/>
            </a:pPr>
            <a:endParaRPr lang="hr-HR" dirty="0">
              <a:latin typeface="Tw Cen MT" pitchFamily="34" charset="-18"/>
              <a:ea typeface="Calibri" pitchFamily="34" charset="0"/>
            </a:endParaRPr>
          </a:p>
          <a:p>
            <a:pPr marL="552450" indent="-552450">
              <a:buFont typeface="Wingdings" pitchFamily="2" charset="2"/>
              <a:buNone/>
            </a:pPr>
            <a:endParaRPr lang="hr-HR" dirty="0">
              <a:latin typeface="Tw Cen MT" pitchFamily="34" charset="-18"/>
              <a:ea typeface="Calibri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hr-HR" sz="4000">
                <a:latin typeface="Tw Cen MT" pitchFamily="34" charset="-18"/>
                <a:ea typeface="Calibri" pitchFamily="34" charset="0"/>
              </a:rPr>
              <a:t>Kandidati sa zdravstvenim teškoćama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552450" indent="-552450"/>
            <a:r>
              <a:rPr lang="hr-HR" dirty="0">
                <a:latin typeface="Tw Cen MT" pitchFamily="34" charset="-18"/>
                <a:ea typeface="Calibri" pitchFamily="34" charset="0"/>
              </a:rPr>
              <a:t>Kandidatima sa zdravstvenim teškoćama dodaje se jedan bod (razrednik) u programe koji se preporučuju: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hr-HR" dirty="0">
                <a:latin typeface="Tw Cen MT" pitchFamily="34" charset="-18"/>
                <a:ea typeface="Calibri" pitchFamily="34" charset="0"/>
              </a:rPr>
              <a:t>Mišljenje školske liječnice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hr-HR" dirty="0">
                <a:latin typeface="Tw Cen MT" pitchFamily="34" charset="-18"/>
                <a:ea typeface="Calibri" pitchFamily="34" charset="0"/>
              </a:rPr>
              <a:t>mišljenje službe za profesionalno usmjeravanje Hrvatskoga zavoda za zapošljavanje o sposobnostima i motivaciji učenika za najmanje tri primjerena programa obrazovanja</a:t>
            </a:r>
          </a:p>
          <a:p>
            <a:pPr marL="552450" indent="-552450">
              <a:buFont typeface="Wingdings" pitchFamily="2" charset="2"/>
              <a:buNone/>
            </a:pPr>
            <a:r>
              <a:rPr lang="hr-HR" dirty="0">
                <a:latin typeface="Tw Cen MT" pitchFamily="34" charset="-18"/>
                <a:ea typeface="Calibri" pitchFamily="34" charset="0"/>
              </a:rPr>
              <a:t>	</a:t>
            </a:r>
          </a:p>
          <a:p>
            <a:pPr marL="552450" indent="-552450">
              <a:buFont typeface="Wingdings" pitchFamily="2" charset="2"/>
              <a:buAutoNum type="arabicPeriod"/>
            </a:pPr>
            <a:endParaRPr lang="hr-HR" dirty="0">
              <a:latin typeface="Tw Cen MT" pitchFamily="34" charset="-18"/>
              <a:ea typeface="Calibri" pitchFamily="34" charset="0"/>
            </a:endParaRPr>
          </a:p>
          <a:p>
            <a:pPr marL="552450" indent="-552450">
              <a:buFont typeface="Wingdings" pitchFamily="2" charset="2"/>
              <a:buAutoNum type="arabicPeriod"/>
            </a:pPr>
            <a:endParaRPr lang="hr-HR" dirty="0">
              <a:latin typeface="Tw Cen MT" pitchFamily="34" charset="-18"/>
              <a:ea typeface="Calibri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hr-HR" sz="4000" b="1">
                <a:latin typeface="Tw Cen MT" pitchFamily="34" charset="-18"/>
                <a:ea typeface="Calibri" pitchFamily="34" charset="0"/>
              </a:rPr>
              <a:t>Upis kandidata koji žive u otežanim uvjetima</a:t>
            </a:r>
            <a:endParaRPr lang="hr-HR" sz="4000">
              <a:latin typeface="Tw Cen MT" pitchFamily="34" charset="-18"/>
              <a:ea typeface="Calibri" pitchFamily="34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hr-HR">
              <a:latin typeface="Tw Cen MT" pitchFamily="34" charset="-18"/>
              <a:ea typeface="Calibri" pitchFamily="34" charset="0"/>
            </a:endParaRPr>
          </a:p>
          <a:p>
            <a:r>
              <a:rPr lang="hr-HR">
                <a:latin typeface="Tw Cen MT" pitchFamily="34" charset="-18"/>
                <a:ea typeface="Calibri" pitchFamily="34" charset="0"/>
              </a:rPr>
              <a:t>ako kandidat živi uz jednoga i/ili oba roditelja s dugotrajnom teškom bolesti; </a:t>
            </a:r>
          </a:p>
          <a:p>
            <a:r>
              <a:rPr lang="hr-HR">
                <a:latin typeface="Tw Cen MT" pitchFamily="34" charset="-18"/>
                <a:ea typeface="Calibri" pitchFamily="34" charset="0"/>
              </a:rPr>
              <a:t>ako su oba roditelja duže nezaposlena;</a:t>
            </a:r>
          </a:p>
          <a:p>
            <a:r>
              <a:rPr lang="hr-HR">
                <a:latin typeface="Tw Cen MT" pitchFamily="34" charset="-18"/>
                <a:ea typeface="Calibri" pitchFamily="34" charset="0"/>
              </a:rPr>
              <a:t>ako kandidat živi uz samohranoga roditelja (korisnika soc. skrbi.);</a:t>
            </a:r>
          </a:p>
          <a:p>
            <a:r>
              <a:rPr lang="hr-HR">
                <a:latin typeface="Tw Cen MT" pitchFamily="34" charset="-18"/>
                <a:ea typeface="Calibri" pitchFamily="34" charset="0"/>
              </a:rPr>
              <a:t>ako je kandidatu jedan roditelj preminuo; </a:t>
            </a:r>
          </a:p>
          <a:p>
            <a:r>
              <a:rPr lang="hr-HR">
                <a:latin typeface="Tw Cen MT" pitchFamily="34" charset="-18"/>
                <a:ea typeface="Calibri" pitchFamily="34" charset="0"/>
              </a:rPr>
              <a:t>ako je kandidat dijete bez roditelja ili odgovarajuće roditeljske skrbi. </a:t>
            </a: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body" idx="1"/>
          </p:nvPr>
        </p:nvSpPr>
        <p:spPr>
          <a:xfrm>
            <a:off x="-180528" y="692696"/>
            <a:ext cx="9144000" cy="6336704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hr-HR" sz="1700" b="1" dirty="0">
              <a:latin typeface="Tw Cen MT" pitchFamily="34" charset="-18"/>
              <a:ea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 GIMNAZIJA 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	 Opća gimnazija 4.g.		               22 učenika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TEHNIČKA ŠKOLA, 4 god.</a:t>
            </a:r>
          </a:p>
          <a:p>
            <a:pPr lvl="2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Hotelijersko turistički tehničar 	     22                  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       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2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Tehničar za brodostrojarstvo             16                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	       	          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TROGODIŠNJI PROGRAMI</a:t>
            </a:r>
          </a:p>
          <a:p>
            <a:pPr lvl="2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Brodski mehaničar JMO                     6  	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2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Autoelektričar       JMO                     6</a:t>
            </a:r>
          </a:p>
          <a:p>
            <a:pPr lvl="2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Elektromehaničar   JMO 	                 6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2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Kuhar                                               9 	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2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Konobar                                           6 	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2">
              <a:lnSpc>
                <a:spcPct val="80000"/>
              </a:lnSpc>
            </a:pPr>
            <a:r>
              <a:rPr lang="hr-HR" sz="2700" dirty="0">
                <a:latin typeface="Tw Cen MT" pitchFamily="34" charset="-18"/>
                <a:ea typeface="Calibri" pitchFamily="34" charset="0"/>
              </a:rPr>
              <a:t>Slastičar                                           6 	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>
                <a:latin typeface="Tw Cen MT" pitchFamily="34" charset="-18"/>
                <a:ea typeface="Calibri" pitchFamily="34" charset="0"/>
              </a:rPr>
              <a:t>	 	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hr-HR" sz="3200" b="1" dirty="0">
                <a:solidFill>
                  <a:schemeClr val="tx2"/>
                </a:solidFill>
                <a:latin typeface="Times New Roman" pitchFamily="18" charset="0"/>
              </a:rPr>
              <a:t>Srednja škola Korčula u Korčuli</a:t>
            </a:r>
          </a:p>
          <a:p>
            <a:pPr algn="ctr" eaLnBrk="1" hangingPunct="1"/>
            <a:r>
              <a:rPr lang="hr-HR" sz="3200" b="1" dirty="0">
                <a:solidFill>
                  <a:schemeClr val="tx2"/>
                </a:solidFill>
                <a:latin typeface="Times New Roman" pitchFamily="18" charset="0"/>
              </a:rPr>
              <a:t>Plan upisa  2019./20.</a:t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8291513" cy="57324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hr-HR" u="sng" dirty="0">
              <a:latin typeface="Tw Cen MT" pitchFamily="34" charset="-18"/>
              <a:ea typeface="Calibri" pitchFamily="34" charset="0"/>
            </a:endParaRPr>
          </a:p>
          <a:p>
            <a:pPr lvl="1"/>
            <a:r>
              <a:rPr lang="hr-HR" sz="2700" dirty="0">
                <a:latin typeface="Tw Cen MT" pitchFamily="34" charset="-18"/>
                <a:ea typeface="Calibri" pitchFamily="34" charset="0"/>
              </a:rPr>
              <a:t>GIMNAZIJA</a:t>
            </a:r>
          </a:p>
          <a:p>
            <a:pPr lvl="2"/>
            <a:r>
              <a:rPr lang="hr-HR" sz="2700" dirty="0">
                <a:latin typeface="Tw Cen MT" pitchFamily="34" charset="-18"/>
                <a:ea typeface="Calibri" pitchFamily="34" charset="0"/>
              </a:rPr>
              <a:t>Opća gimnazija		  20 mjesta	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1"/>
            <a:r>
              <a:rPr lang="hr-HR" sz="2700" dirty="0">
                <a:latin typeface="Tw Cen MT" pitchFamily="34" charset="-18"/>
                <a:ea typeface="Calibri" pitchFamily="34" charset="0"/>
              </a:rPr>
              <a:t>TEHNIČKA ŠKOLA</a:t>
            </a:r>
          </a:p>
          <a:p>
            <a:pPr lvl="2"/>
            <a:r>
              <a:rPr lang="hr-HR" sz="2700" dirty="0">
                <a:latin typeface="Tw Cen MT" pitchFamily="34" charset="-18"/>
                <a:ea typeface="Calibri" pitchFamily="34" charset="0"/>
              </a:rPr>
              <a:t>Računalni tehničar, 4. god.	  15 mjesta	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1"/>
            <a:r>
              <a:rPr lang="hr-HR" sz="2700" dirty="0">
                <a:latin typeface="Tw Cen MT" pitchFamily="34" charset="-18"/>
                <a:ea typeface="Calibri" pitchFamily="34" charset="0"/>
              </a:rPr>
              <a:t>C-JMO: obrtnička zanim.–TROGODIŠNJI PROGRAMI</a:t>
            </a:r>
          </a:p>
          <a:p>
            <a:pPr lvl="2"/>
            <a:r>
              <a:rPr lang="hr-HR" sz="2700" dirty="0">
                <a:latin typeface="Tw Cen MT" pitchFamily="34" charset="-18"/>
                <a:ea typeface="Calibri" pitchFamily="34" charset="0"/>
              </a:rPr>
              <a:t>Vodoinstalater	            6 mjesta	</a:t>
            </a:r>
          </a:p>
          <a:p>
            <a:pPr lvl="2"/>
            <a:r>
              <a:rPr lang="hr-HR" sz="2700" dirty="0">
                <a:latin typeface="Tw Cen MT" pitchFamily="34" charset="-18"/>
                <a:ea typeface="Calibri" pitchFamily="34" charset="0"/>
              </a:rPr>
              <a:t>Elektromehaničar		   6 mjesta	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lvl="2"/>
            <a:r>
              <a:rPr lang="hr-HR" sz="2700" dirty="0">
                <a:latin typeface="Tw Cen MT" pitchFamily="34" charset="-18"/>
                <a:ea typeface="Calibri" pitchFamily="34" charset="0"/>
              </a:rPr>
              <a:t>Prodavač			   6 mjesta	</a:t>
            </a:r>
            <a:endParaRPr lang="hr-HR" sz="2700" i="1" dirty="0">
              <a:solidFill>
                <a:srgbClr val="FF0000"/>
              </a:solidFill>
              <a:latin typeface="Tw Cen MT" pitchFamily="34" charset="-18"/>
              <a:ea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hr-HR" sz="2700" dirty="0">
              <a:latin typeface="Tw Cen MT" pitchFamily="34" charset="-18"/>
              <a:ea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115888"/>
            <a:ext cx="88931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hr-HR" sz="3200" b="1" dirty="0">
                <a:solidFill>
                  <a:schemeClr val="tx2"/>
                </a:solidFill>
                <a:latin typeface="Times New Roman" pitchFamily="18" charset="0"/>
              </a:rPr>
              <a:t>Srednja škola Blato u Blatu</a:t>
            </a:r>
          </a:p>
          <a:p>
            <a:pPr algn="ctr" eaLnBrk="1" hangingPunct="1"/>
            <a:r>
              <a:rPr lang="hr-HR" sz="3200" b="1" dirty="0">
                <a:solidFill>
                  <a:schemeClr val="tx2"/>
                </a:solidFill>
                <a:latin typeface="Times New Roman" pitchFamily="18" charset="0"/>
              </a:rPr>
              <a:t>Plan upisa 2019./20.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8675687" cy="57324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500" dirty="0"/>
              <a:t>	</a:t>
            </a:r>
          </a:p>
          <a:p>
            <a:pPr lvl="1"/>
            <a:r>
              <a:rPr lang="hr-HR" sz="2700" dirty="0"/>
              <a:t>GIMNAZIJA</a:t>
            </a:r>
          </a:p>
          <a:p>
            <a:pPr lvl="2"/>
            <a:r>
              <a:rPr lang="hr-HR" sz="2700" dirty="0"/>
              <a:t>Opća gimnazija, 4. god.	 15 mjesta	</a:t>
            </a:r>
            <a:endParaRPr lang="hr-HR" sz="2700" i="1" dirty="0">
              <a:solidFill>
                <a:srgbClr val="FF0000"/>
              </a:solidFill>
            </a:endParaRPr>
          </a:p>
          <a:p>
            <a:pPr lvl="1"/>
            <a:r>
              <a:rPr lang="hr-HR" sz="2700" dirty="0"/>
              <a:t>TEHNIČKA ŠKOLA</a:t>
            </a:r>
          </a:p>
          <a:p>
            <a:pPr lvl="2"/>
            <a:r>
              <a:rPr lang="hr-HR" sz="2700" dirty="0"/>
              <a:t>Ekonomski tehničar, 4. god.  15 mjesta	</a:t>
            </a:r>
            <a:endParaRPr lang="hr-HR" sz="2700" i="1" dirty="0">
              <a:solidFill>
                <a:srgbClr val="FF0000"/>
              </a:solidFill>
            </a:endParaRPr>
          </a:p>
          <a:p>
            <a:pPr lvl="1"/>
            <a:r>
              <a:rPr lang="hr-HR" sz="2700" dirty="0"/>
              <a:t>C-JMO: TROGODIŠNJI PROGRAMI obrtnička zanimanja</a:t>
            </a:r>
          </a:p>
          <a:p>
            <a:pPr lvl="2"/>
            <a:r>
              <a:rPr lang="hr-HR" sz="2700" dirty="0"/>
              <a:t>Brodski mehaničar		6 mjesta	</a:t>
            </a:r>
            <a:endParaRPr lang="hr-HR" sz="2700" i="1" dirty="0">
              <a:solidFill>
                <a:srgbClr val="FF0000"/>
              </a:solidFill>
            </a:endParaRPr>
          </a:p>
          <a:p>
            <a:pPr lvl="2"/>
            <a:r>
              <a:rPr lang="hr-HR" sz="2700" dirty="0"/>
              <a:t>Elektroničar – mehaničar   	6 mjesta	</a:t>
            </a:r>
          </a:p>
          <a:p>
            <a:pPr lvl="2"/>
            <a:r>
              <a:rPr lang="hr-HR" sz="2700" dirty="0"/>
              <a:t>Kuhar				6 mjesta	</a:t>
            </a:r>
            <a:endParaRPr lang="hr-HR" sz="2700" i="1" dirty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9388" y="115888"/>
            <a:ext cx="89646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hr-HR" sz="3200" b="1" dirty="0">
                <a:solidFill>
                  <a:schemeClr val="tx2"/>
                </a:solidFill>
                <a:latin typeface="Times New Roman" pitchFamily="18" charset="0"/>
              </a:rPr>
              <a:t>Srednja škola Vela Luka u Veloj Luci</a:t>
            </a:r>
          </a:p>
          <a:p>
            <a:pPr algn="ctr" eaLnBrk="1" hangingPunct="1"/>
            <a:r>
              <a:rPr lang="hr-HR" sz="3200" b="1" dirty="0">
                <a:solidFill>
                  <a:schemeClr val="tx2"/>
                </a:solidFill>
                <a:latin typeface="Times New Roman" pitchFamily="18" charset="0"/>
              </a:rPr>
              <a:t>Plan upisa 2019./2020.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03237"/>
          </a:xfrm>
        </p:spPr>
        <p:txBody>
          <a:bodyPr/>
          <a:lstStyle/>
          <a:p>
            <a:r>
              <a:rPr lang="hr-HR" dirty="0">
                <a:latin typeface="Tw Cen MT" pitchFamily="34" charset="-18"/>
                <a:ea typeface="Calibri" pitchFamily="34" charset="0"/>
              </a:rPr>
              <a:t>Profesionalno informiranje i savjetovanje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612775" y="1196752"/>
            <a:ext cx="8153400" cy="56166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400" dirty="0">
                <a:latin typeface="Tw Cen MT" pitchFamily="34" charset="-18"/>
                <a:ea typeface="Calibri" pitchFamily="34" charset="0"/>
              </a:rPr>
              <a:t>Upoznavanje učenika s načinom izračuna bodova za upis, upoznavanje sa sustavom srednjih škola – preko satova razrednika – psihologinja i pedagoginja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Tw Cen MT" pitchFamily="34" charset="-18"/>
                <a:ea typeface="Calibri" pitchFamily="34" charset="0"/>
              </a:rPr>
              <a:t>18.2. – anketa SŠ Korčula 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Tw Cen MT" pitchFamily="34" charset="-18"/>
                <a:ea typeface="Calibri" pitchFamily="34" charset="0"/>
              </a:rPr>
              <a:t>25. 3. predstavljanje obrtničkih zanimanja i deficitarnih zanimanja (Obrtnička komora i Zavod za zapošljavanje)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Tw Cen MT" pitchFamily="34" charset="-18"/>
                <a:ea typeface="Calibri" pitchFamily="34" charset="0"/>
              </a:rPr>
              <a:t>Kroz travanj i svibanj :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Tw Cen MT" pitchFamily="34" charset="-18"/>
                <a:ea typeface="Calibri" pitchFamily="34" charset="0"/>
              </a:rPr>
              <a:t>SŠ Korčula organizira OTVORENI DAN ŠKOLE na kojima ce se predstavili svi programi – za učenike i roditelje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Tw Cen MT" pitchFamily="34" charset="-18"/>
                <a:ea typeface="Calibri" pitchFamily="34" charset="0"/>
              </a:rPr>
              <a:t>testiranje i savjetovanje učenika s razvojnim i zdravstvenim teškoćama (HZZ)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Tw Cen MT" pitchFamily="34" charset="-18"/>
                <a:ea typeface="Calibri" pitchFamily="34" charset="0"/>
              </a:rPr>
              <a:t>Predstavljanje SŠ Vela Luka, SŠ  Blato i  Kamenoklesarska škola Pučišća (Brač)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Tw Cen MT" pitchFamily="34" charset="-18"/>
                <a:ea typeface="Calibri" pitchFamily="34" charset="0"/>
              </a:rPr>
              <a:t>Savjetovanje učenika i roditelja za sve neodlučne u stručnoj službi škole</a:t>
            </a:r>
          </a:p>
          <a:p>
            <a:pPr>
              <a:lnSpc>
                <a:spcPct val="90000"/>
              </a:lnSpc>
            </a:pPr>
            <a:endParaRPr lang="hr-HR" dirty="0">
              <a:latin typeface="Tw Cen MT" pitchFamily="34" charset="-18"/>
              <a:ea typeface="Calibri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sr-Latn-CS">
              <a:latin typeface="Tw Cen MT" pitchFamily="34" charset="-18"/>
              <a:ea typeface="Calibri" pitchFamily="34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3600" b="1">
                <a:latin typeface="Tempus Sans ITC" pitchFamily="82" charset="0"/>
                <a:ea typeface="Calibri" pitchFamily="34" charset="0"/>
              </a:rPr>
              <a:t>HVALA NA PAŽNJI!</a:t>
            </a:r>
          </a:p>
          <a:p>
            <a:pPr algn="ctr">
              <a:buFont typeface="Wingdings" pitchFamily="2" charset="2"/>
              <a:buNone/>
            </a:pPr>
            <a:endParaRPr lang="hr-HR" sz="6000" b="1">
              <a:latin typeface="Tempus Sans ITC" pitchFamily="82" charset="0"/>
              <a:ea typeface="Calibri" pitchFamily="34" charset="0"/>
            </a:endParaRPr>
          </a:p>
        </p:txBody>
      </p:sp>
      <p:pic>
        <p:nvPicPr>
          <p:cNvPr id="36868" name="Picture 5" descr="sm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286000"/>
            <a:ext cx="28860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kstniOkvir 4"/>
          <p:cNvSpPr txBox="1">
            <a:spLocks noChangeArrowheads="1"/>
          </p:cNvSpPr>
          <p:nvPr/>
        </p:nvSpPr>
        <p:spPr bwMode="auto">
          <a:xfrm>
            <a:off x="2857500" y="5143500"/>
            <a:ext cx="385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4800" b="1">
                <a:latin typeface="Tempus Sans ITC" pitchFamily="82" charset="0"/>
              </a:rPr>
              <a:t>SRETNO!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/>
          <p:cNvSpPr>
            <a:spLocks noChangeArrowheads="1"/>
          </p:cNvSpPr>
          <p:nvPr/>
        </p:nvSpPr>
        <p:spPr bwMode="auto">
          <a:xfrm rot="10800000">
            <a:off x="539750" y="2276475"/>
            <a:ext cx="2016125" cy="3959225"/>
          </a:xfrm>
          <a:prstGeom prst="wedgeRoundRectCallout">
            <a:avLst>
              <a:gd name="adj1" fmla="val -57481"/>
              <a:gd name="adj2" fmla="val 8147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sr-Latn-C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VRSTE SREDNJIH ŠKOLA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208962" cy="4495800"/>
          </a:xfrm>
        </p:spPr>
        <p:txBody>
          <a:bodyPr/>
          <a:lstStyle/>
          <a:p>
            <a:pPr eaLnBrk="1" hangingPunct="1"/>
            <a:endParaRPr lang="hr-HR">
              <a:ea typeface="Calibri" pitchFamily="34" charset="0"/>
            </a:endParaRPr>
          </a:p>
          <a:p>
            <a:pPr eaLnBrk="1" hangingPunct="1"/>
            <a:endParaRPr lang="hr-HR">
              <a:ea typeface="Calibri" pitchFamily="34" charset="0"/>
            </a:endParaRPr>
          </a:p>
          <a:p>
            <a:pPr lvl="1" eaLnBrk="1" hangingPunct="1"/>
            <a:endParaRPr lang="hr-HR">
              <a:ea typeface="Calibri" pitchFamily="34" charset="0"/>
            </a:endParaRPr>
          </a:p>
          <a:p>
            <a:pPr eaLnBrk="1" hangingPunct="1"/>
            <a:endParaRPr lang="hr-HR">
              <a:ea typeface="Calibri" pitchFamily="34" charset="0"/>
            </a:endParaRPr>
          </a:p>
          <a:p>
            <a:pPr eaLnBrk="1" hangingPunct="1"/>
            <a:endParaRPr lang="hr-HR">
              <a:ea typeface="Calibri" pitchFamily="34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11188" y="2349500"/>
            <a:ext cx="1873250" cy="3940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x-none" sz="1800" b="1">
                <a:solidFill>
                  <a:schemeClr val="hlink"/>
                </a:solidFill>
                <a:latin typeface="+mn-lt"/>
                <a:cs typeface="Times New Roman" pitchFamily="18" charset="0"/>
              </a:rPr>
              <a:t>GIMNAZIJE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Opća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Jezična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Klasična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Prirodoslovno-matematička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Prirodoslovna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Ekonomske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Tehničke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Turističke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 Zdravstvena</a:t>
            </a:r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 rot="10800000">
            <a:off x="2843213" y="2636838"/>
            <a:ext cx="2016125" cy="1873250"/>
          </a:xfrm>
          <a:prstGeom prst="wedgeRoundRectCallout">
            <a:avLst>
              <a:gd name="adj1" fmla="val 12204"/>
              <a:gd name="adj2" fmla="val 123162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rot="10800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1800">
              <a:latin typeface="+mn-lt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2987675" y="2708275"/>
            <a:ext cx="18002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UMJETNIČKE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1">
                <a:latin typeface="Times New Roman" pitchFamily="18" charset="0"/>
                <a:cs typeface="Times New Roman" pitchFamily="18" charset="0"/>
              </a:rPr>
              <a:t>Likovne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1">
                <a:latin typeface="Times New Roman" pitchFamily="18" charset="0"/>
                <a:cs typeface="Times New Roman" pitchFamily="18" charset="0"/>
              </a:rPr>
              <a:t>Glazbene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r-HR" b="1">
                <a:latin typeface="Times New Roman" pitchFamily="18" charset="0"/>
                <a:cs typeface="Times New Roman" pitchFamily="18" charset="0"/>
              </a:rPr>
              <a:t>Plesne</a:t>
            </a:r>
          </a:p>
          <a:p>
            <a:pPr>
              <a:spcBef>
                <a:spcPct val="50000"/>
              </a:spcBef>
            </a:pPr>
            <a:endParaRPr lang="hr-HR" b="1"/>
          </a:p>
        </p:txBody>
      </p:sp>
      <p:sp>
        <p:nvSpPr>
          <p:cNvPr id="11272" name="AutoShape 9"/>
          <p:cNvSpPr>
            <a:spLocks noChangeArrowheads="1"/>
          </p:cNvSpPr>
          <p:nvPr/>
        </p:nvSpPr>
        <p:spPr bwMode="auto">
          <a:xfrm rot="10800000">
            <a:off x="6372225" y="2060575"/>
            <a:ext cx="2016125" cy="576263"/>
          </a:xfrm>
          <a:prstGeom prst="wedgeRoundRectCallout">
            <a:avLst>
              <a:gd name="adj1" fmla="val 131968"/>
              <a:gd name="adj2" fmla="val 221898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sr-Latn-CS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6443663" y="2133600"/>
            <a:ext cx="1800225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x-none" sz="1800" b="1">
                <a:solidFill>
                  <a:schemeClr val="hlink"/>
                </a:solidFill>
                <a:latin typeface="+mn-lt"/>
                <a:cs typeface="Times New Roman" pitchFamily="18" charset="0"/>
              </a:rPr>
              <a:t>STRUKOVNE</a:t>
            </a:r>
          </a:p>
        </p:txBody>
      </p:sp>
      <p:sp>
        <p:nvSpPr>
          <p:cNvPr id="11274" name="AutoShape 11"/>
          <p:cNvSpPr>
            <a:spLocks noChangeArrowheads="1"/>
          </p:cNvSpPr>
          <p:nvPr/>
        </p:nvSpPr>
        <p:spPr bwMode="auto">
          <a:xfrm rot="10800000">
            <a:off x="5435600" y="3573463"/>
            <a:ext cx="1943100" cy="1223962"/>
          </a:xfrm>
          <a:prstGeom prst="wedgeRoundRectCallout">
            <a:avLst>
              <a:gd name="adj1" fmla="val -49019"/>
              <a:gd name="adj2" fmla="val 124833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sr-Latn-CS"/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5508625" y="3644900"/>
            <a:ext cx="1871663" cy="1030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x-none" sz="1600" b="1">
                <a:solidFill>
                  <a:srgbClr val="00B0F0"/>
                </a:solidFill>
                <a:latin typeface="+mn-lt"/>
                <a:cs typeface="Times New Roman" pitchFamily="18" charset="0"/>
              </a:rPr>
              <a:t>TROGODIŠNJE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500" b="1">
                <a:latin typeface="+mn-lt"/>
                <a:cs typeface="Times New Roman" pitchFamily="18" charset="0"/>
              </a:rPr>
              <a:t>obrtničke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500" b="1">
                <a:latin typeface="+mn-lt"/>
                <a:cs typeface="Times New Roman" pitchFamily="18" charset="0"/>
              </a:rPr>
              <a:t>Industrijske, ostale</a:t>
            </a:r>
          </a:p>
        </p:txBody>
      </p:sp>
      <p:sp>
        <p:nvSpPr>
          <p:cNvPr id="11276" name="AutoShape 13"/>
          <p:cNvSpPr>
            <a:spLocks noChangeArrowheads="1"/>
          </p:cNvSpPr>
          <p:nvPr/>
        </p:nvSpPr>
        <p:spPr bwMode="auto">
          <a:xfrm rot="10800000">
            <a:off x="6156325" y="5013325"/>
            <a:ext cx="2735263" cy="1844675"/>
          </a:xfrm>
          <a:prstGeom prst="wedgeRoundRectCallout">
            <a:avLst>
              <a:gd name="adj1" fmla="val -17912"/>
              <a:gd name="adj2" fmla="val 169403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sr-Latn-CS"/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6227763" y="5084763"/>
            <a:ext cx="2592387" cy="2170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hr-HR" altLang="x-none" sz="1600" b="1">
                <a:solidFill>
                  <a:srgbClr val="00B0F0"/>
                </a:solidFill>
                <a:latin typeface="+mn-lt"/>
                <a:cs typeface="Times New Roman" pitchFamily="18" charset="0"/>
              </a:rPr>
              <a:t>ČETVEROGODIŠNJE   I PETOGODIŠNJE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r-HR" altLang="x-none" sz="1600" b="1">
                <a:latin typeface="+mn-lt"/>
                <a:cs typeface="Times New Roman" pitchFamily="18" charset="0"/>
              </a:rPr>
              <a:t> tehničke, zdravstvene, poljoprivredne, gospodarske   i  druge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hr-HR" altLang="x-none" sz="1600" b="1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hr-HR" altLang="x-none" sz="1600" b="1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2"/>
          <p:cNvSpPr>
            <a:spLocks noChangeAspect="1" noChangeArrowheads="1"/>
          </p:cNvSpPr>
          <p:nvPr/>
        </p:nvSpPr>
        <p:spPr bwMode="auto">
          <a:xfrm>
            <a:off x="395288" y="1268413"/>
            <a:ext cx="1295400" cy="1223962"/>
          </a:xfrm>
          <a:prstGeom prst="downArrowCallout">
            <a:avLst>
              <a:gd name="adj1" fmla="val 26459"/>
              <a:gd name="adj2" fmla="val 26459"/>
              <a:gd name="adj3" fmla="val 16667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59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x-none" sz="4000" b="1">
                <a:latin typeface="+mn-lt"/>
                <a:cs typeface="Times New Roman" pitchFamily="18" charset="0"/>
              </a:rPr>
              <a:t>Što poslije?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468313" y="1557338"/>
            <a:ext cx="1150937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gimnazije</a:t>
            </a:r>
          </a:p>
        </p:txBody>
      </p:sp>
      <p:sp>
        <p:nvSpPr>
          <p:cNvPr id="5125" name="Rectangle 15"/>
          <p:cNvSpPr>
            <a:spLocks noChangeArrowheads="1"/>
          </p:cNvSpPr>
          <p:nvPr/>
        </p:nvSpPr>
        <p:spPr bwMode="auto">
          <a:xfrm>
            <a:off x="539750" y="2636838"/>
            <a:ext cx="10795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Državna matura</a:t>
            </a:r>
          </a:p>
        </p:txBody>
      </p:sp>
      <p:sp>
        <p:nvSpPr>
          <p:cNvPr id="5126" name="Rectangle 16"/>
          <p:cNvSpPr>
            <a:spLocks noChangeArrowheads="1"/>
          </p:cNvSpPr>
          <p:nvPr/>
        </p:nvSpPr>
        <p:spPr bwMode="auto">
          <a:xfrm>
            <a:off x="395288" y="3933825"/>
            <a:ext cx="1439862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Nastavak obrazovanja</a:t>
            </a:r>
          </a:p>
        </p:txBody>
      </p:sp>
      <p:sp>
        <p:nvSpPr>
          <p:cNvPr id="12295" name="AutoShape 17"/>
          <p:cNvSpPr>
            <a:spLocks noChangeAspect="1" noChangeArrowheads="1"/>
          </p:cNvSpPr>
          <p:nvPr/>
        </p:nvSpPr>
        <p:spPr bwMode="auto">
          <a:xfrm>
            <a:off x="468313" y="3860800"/>
            <a:ext cx="1295400" cy="1223963"/>
          </a:xfrm>
          <a:prstGeom prst="downArrowCallout">
            <a:avLst>
              <a:gd name="adj1" fmla="val 14945"/>
              <a:gd name="adj2" fmla="val 26459"/>
              <a:gd name="adj3" fmla="val 26630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5128" name="AutoShape 18"/>
          <p:cNvSpPr>
            <a:spLocks noChangeAspect="1" noChangeArrowheads="1"/>
          </p:cNvSpPr>
          <p:nvPr/>
        </p:nvSpPr>
        <p:spPr bwMode="auto">
          <a:xfrm>
            <a:off x="2195513" y="1268413"/>
            <a:ext cx="1368425" cy="1152525"/>
          </a:xfrm>
          <a:prstGeom prst="downArrowCallout">
            <a:avLst>
              <a:gd name="adj1" fmla="val 29683"/>
              <a:gd name="adj2" fmla="val 29683"/>
              <a:gd name="adj3" fmla="val 16667"/>
              <a:gd name="adj4" fmla="val 6666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1800">
              <a:latin typeface="+mn-lt"/>
            </a:endParaRPr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2195513" y="1412875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600" b="1">
                <a:solidFill>
                  <a:schemeClr val="hlink"/>
                </a:solidFill>
              </a:rPr>
              <a:t>umjetničke</a:t>
            </a:r>
          </a:p>
        </p:txBody>
      </p:sp>
      <p:sp>
        <p:nvSpPr>
          <p:cNvPr id="5130" name="AutoShape 21"/>
          <p:cNvSpPr>
            <a:spLocks noChangeAspect="1" noChangeArrowheads="1"/>
          </p:cNvSpPr>
          <p:nvPr/>
        </p:nvSpPr>
        <p:spPr bwMode="auto">
          <a:xfrm>
            <a:off x="250825" y="2565400"/>
            <a:ext cx="1657350" cy="1223963"/>
          </a:xfrm>
          <a:prstGeom prst="downArrowCallout">
            <a:avLst>
              <a:gd name="adj1" fmla="val 19120"/>
              <a:gd name="adj2" fmla="val 33852"/>
              <a:gd name="adj3" fmla="val 29963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x-none" altLang="x-none" sz="1800">
              <a:latin typeface="+mn-lt"/>
            </a:endParaRPr>
          </a:p>
        </p:txBody>
      </p:sp>
      <p:sp>
        <p:nvSpPr>
          <p:cNvPr id="12299" name="AutoShape 22"/>
          <p:cNvSpPr>
            <a:spLocks noChangeAspect="1" noChangeArrowheads="1"/>
          </p:cNvSpPr>
          <p:nvPr/>
        </p:nvSpPr>
        <p:spPr bwMode="auto">
          <a:xfrm>
            <a:off x="2627313" y="4076700"/>
            <a:ext cx="2305050" cy="1657350"/>
          </a:xfrm>
          <a:prstGeom prst="downArrowCallout">
            <a:avLst>
              <a:gd name="adj1" fmla="val 34770"/>
              <a:gd name="adj2" fmla="val 34770"/>
              <a:gd name="adj3" fmla="val 16667"/>
              <a:gd name="adj4" fmla="val 6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5132" name="Rectangle 24"/>
          <p:cNvSpPr>
            <a:spLocks noChangeArrowheads="1"/>
          </p:cNvSpPr>
          <p:nvPr/>
        </p:nvSpPr>
        <p:spPr bwMode="auto">
          <a:xfrm>
            <a:off x="2627313" y="4221163"/>
            <a:ext cx="2303462" cy="825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solidFill>
                  <a:schemeClr val="hlink"/>
                </a:solidFill>
                <a:latin typeface="+mn-lt"/>
              </a:rPr>
              <a:t>* Nastavak   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solidFill>
                  <a:schemeClr val="hlink"/>
                </a:solidFill>
                <a:latin typeface="+mn-lt"/>
              </a:rPr>
              <a:t>     obrazovanja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solidFill>
                  <a:srgbClr val="33CC33"/>
                </a:solidFill>
                <a:latin typeface="+mn-lt"/>
              </a:rPr>
              <a:t>*  Zaposlenje</a:t>
            </a:r>
          </a:p>
        </p:txBody>
      </p:sp>
      <p:sp>
        <p:nvSpPr>
          <p:cNvPr id="12301" name="AutoShape 25"/>
          <p:cNvSpPr>
            <a:spLocks noChangeAspect="1" noChangeArrowheads="1"/>
          </p:cNvSpPr>
          <p:nvPr/>
        </p:nvSpPr>
        <p:spPr bwMode="auto">
          <a:xfrm>
            <a:off x="3708400" y="1268413"/>
            <a:ext cx="1657350" cy="1223962"/>
          </a:xfrm>
          <a:prstGeom prst="downArrowCallout">
            <a:avLst>
              <a:gd name="adj1" fmla="val 33852"/>
              <a:gd name="adj2" fmla="val 33852"/>
              <a:gd name="adj3" fmla="val 16667"/>
              <a:gd name="adj4" fmla="val 6666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2302" name="AutoShape 26"/>
          <p:cNvSpPr>
            <a:spLocks noChangeAspect="1" noChangeArrowheads="1"/>
          </p:cNvSpPr>
          <p:nvPr/>
        </p:nvSpPr>
        <p:spPr bwMode="auto">
          <a:xfrm>
            <a:off x="2771775" y="2565400"/>
            <a:ext cx="2016125" cy="1438275"/>
          </a:xfrm>
          <a:prstGeom prst="downArrowCallout">
            <a:avLst>
              <a:gd name="adj1" fmla="val 18989"/>
              <a:gd name="adj2" fmla="val 25018"/>
              <a:gd name="adj3" fmla="val 37898"/>
              <a:gd name="adj4" fmla="val 6666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5135" name="Rectangle 27"/>
          <p:cNvSpPr>
            <a:spLocks noChangeArrowheads="1"/>
          </p:cNvSpPr>
          <p:nvPr/>
        </p:nvSpPr>
        <p:spPr bwMode="auto">
          <a:xfrm>
            <a:off x="3708400" y="1341438"/>
            <a:ext cx="1655763" cy="738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400" b="1">
                <a:solidFill>
                  <a:schemeClr val="hlink"/>
                </a:solidFill>
                <a:latin typeface="+mn-lt"/>
              </a:rPr>
              <a:t>Tehničke i druge četverogodišnje škole</a:t>
            </a:r>
          </a:p>
        </p:txBody>
      </p:sp>
      <p:sp>
        <p:nvSpPr>
          <p:cNvPr id="12304" name="AutoShape 32"/>
          <p:cNvSpPr>
            <a:spLocks noChangeAspect="1" noChangeArrowheads="1"/>
          </p:cNvSpPr>
          <p:nvPr/>
        </p:nvSpPr>
        <p:spPr bwMode="auto">
          <a:xfrm>
            <a:off x="5867400" y="1268413"/>
            <a:ext cx="1225550" cy="1223962"/>
          </a:xfrm>
          <a:prstGeom prst="downArrowCallout">
            <a:avLst>
              <a:gd name="adj1" fmla="val 25032"/>
              <a:gd name="adj2" fmla="val 25032"/>
              <a:gd name="adj3" fmla="val 16667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5137" name="Rectangle 33"/>
          <p:cNvSpPr>
            <a:spLocks noChangeArrowheads="1"/>
          </p:cNvSpPr>
          <p:nvPr/>
        </p:nvSpPr>
        <p:spPr bwMode="auto">
          <a:xfrm>
            <a:off x="2771775" y="2636838"/>
            <a:ext cx="2016125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solidFill>
                  <a:schemeClr val="hlink"/>
                </a:solidFill>
                <a:latin typeface="+mn-lt"/>
              </a:rPr>
              <a:t>Državna matura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         ili / 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 završni rad</a:t>
            </a:r>
          </a:p>
        </p:txBody>
      </p:sp>
      <p:sp>
        <p:nvSpPr>
          <p:cNvPr id="5138" name="Rectangle 34"/>
          <p:cNvSpPr>
            <a:spLocks noChangeArrowheads="1"/>
          </p:cNvSpPr>
          <p:nvPr/>
        </p:nvSpPr>
        <p:spPr bwMode="auto">
          <a:xfrm>
            <a:off x="5795963" y="1484313"/>
            <a:ext cx="1439862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Industrijske</a:t>
            </a:r>
            <a:endParaRPr lang="hr-HR" altLang="x-none" sz="1600">
              <a:latin typeface="+mn-lt"/>
            </a:endParaRPr>
          </a:p>
        </p:txBody>
      </p:sp>
      <p:sp>
        <p:nvSpPr>
          <p:cNvPr id="12307" name="AutoShape 35"/>
          <p:cNvSpPr>
            <a:spLocks noChangeAspect="1" noChangeArrowheads="1"/>
          </p:cNvSpPr>
          <p:nvPr/>
        </p:nvSpPr>
        <p:spPr bwMode="auto">
          <a:xfrm>
            <a:off x="5724525" y="2636838"/>
            <a:ext cx="1441450" cy="1439862"/>
          </a:xfrm>
          <a:prstGeom prst="downArrowCallout">
            <a:avLst>
              <a:gd name="adj1" fmla="val 25028"/>
              <a:gd name="adj2" fmla="val 25028"/>
              <a:gd name="adj3" fmla="val 16667"/>
              <a:gd name="adj4" fmla="val 66667"/>
            </a:avLst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5140" name="Rectangle 36"/>
          <p:cNvSpPr>
            <a:spLocks noChangeArrowheads="1"/>
          </p:cNvSpPr>
          <p:nvPr/>
        </p:nvSpPr>
        <p:spPr bwMode="auto">
          <a:xfrm>
            <a:off x="6011863" y="2781300"/>
            <a:ext cx="1008062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Završni ispit</a:t>
            </a:r>
          </a:p>
        </p:txBody>
      </p:sp>
      <p:sp>
        <p:nvSpPr>
          <p:cNvPr id="12309" name="AutoShape 37"/>
          <p:cNvSpPr>
            <a:spLocks noChangeAspect="1" noChangeArrowheads="1"/>
          </p:cNvSpPr>
          <p:nvPr/>
        </p:nvSpPr>
        <p:spPr bwMode="auto">
          <a:xfrm>
            <a:off x="5940425" y="4149725"/>
            <a:ext cx="2522538" cy="1223963"/>
          </a:xfrm>
          <a:prstGeom prst="downArrowCallout">
            <a:avLst>
              <a:gd name="adj1" fmla="val 51524"/>
              <a:gd name="adj2" fmla="val 51524"/>
              <a:gd name="adj3" fmla="val 16667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5142" name="Rectangle 38"/>
          <p:cNvSpPr>
            <a:spLocks noChangeArrowheads="1"/>
          </p:cNvSpPr>
          <p:nvPr/>
        </p:nvSpPr>
        <p:spPr bwMode="auto">
          <a:xfrm>
            <a:off x="6588125" y="4365625"/>
            <a:ext cx="12954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Zaposlenje</a:t>
            </a:r>
          </a:p>
        </p:txBody>
      </p:sp>
      <p:sp>
        <p:nvSpPr>
          <p:cNvPr id="12311" name="AutoShape 39"/>
          <p:cNvSpPr>
            <a:spLocks noChangeAspect="1" noChangeArrowheads="1"/>
          </p:cNvSpPr>
          <p:nvPr/>
        </p:nvSpPr>
        <p:spPr bwMode="auto">
          <a:xfrm>
            <a:off x="7235825" y="2636838"/>
            <a:ext cx="1441450" cy="1439862"/>
          </a:xfrm>
          <a:prstGeom prst="downArrowCallout">
            <a:avLst>
              <a:gd name="adj1" fmla="val 25028"/>
              <a:gd name="adj2" fmla="val 25028"/>
              <a:gd name="adj3" fmla="val 16667"/>
              <a:gd name="adj4" fmla="val 66667"/>
            </a:avLst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2312" name="AutoShape 40"/>
          <p:cNvSpPr>
            <a:spLocks noChangeAspect="1" noChangeArrowheads="1"/>
          </p:cNvSpPr>
          <p:nvPr/>
        </p:nvSpPr>
        <p:spPr bwMode="auto">
          <a:xfrm>
            <a:off x="7235825" y="1268413"/>
            <a:ext cx="1368425" cy="1223962"/>
          </a:xfrm>
          <a:prstGeom prst="downArrowCallout">
            <a:avLst>
              <a:gd name="adj1" fmla="val 27951"/>
              <a:gd name="adj2" fmla="val 27951"/>
              <a:gd name="adj3" fmla="val 16667"/>
              <a:gd name="adj4" fmla="val 66667"/>
            </a:avLst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5145" name="Rectangle 41"/>
          <p:cNvSpPr>
            <a:spLocks noChangeArrowheads="1"/>
          </p:cNvSpPr>
          <p:nvPr/>
        </p:nvSpPr>
        <p:spPr bwMode="auto">
          <a:xfrm>
            <a:off x="7235825" y="1484313"/>
            <a:ext cx="1152525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Obrtničke</a:t>
            </a:r>
          </a:p>
        </p:txBody>
      </p:sp>
      <p:sp>
        <p:nvSpPr>
          <p:cNvPr id="5146" name="Rectangle 42"/>
          <p:cNvSpPr>
            <a:spLocks noChangeArrowheads="1"/>
          </p:cNvSpPr>
          <p:nvPr/>
        </p:nvSpPr>
        <p:spPr bwMode="auto">
          <a:xfrm>
            <a:off x="7235825" y="2781300"/>
            <a:ext cx="1368425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x-none" sz="1600" b="1">
                <a:latin typeface="+mn-lt"/>
              </a:rPr>
              <a:t>Završni ispit</a:t>
            </a:r>
          </a:p>
        </p:txBody>
      </p:sp>
      <p:sp>
        <p:nvSpPr>
          <p:cNvPr id="12315" name="AutoShape 43"/>
          <p:cNvSpPr>
            <a:spLocks noChangeAspect="1" noChangeArrowheads="1"/>
          </p:cNvSpPr>
          <p:nvPr/>
        </p:nvSpPr>
        <p:spPr bwMode="auto">
          <a:xfrm>
            <a:off x="5724525" y="2636838"/>
            <a:ext cx="1441450" cy="1439862"/>
          </a:xfrm>
          <a:prstGeom prst="downArrowCallout">
            <a:avLst>
              <a:gd name="adj1" fmla="val 25028"/>
              <a:gd name="adj2" fmla="val 25028"/>
              <a:gd name="adj3" fmla="val 16667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2316" name="AutoShape 44"/>
          <p:cNvSpPr>
            <a:spLocks noChangeAspect="1" noChangeArrowheads="1"/>
          </p:cNvSpPr>
          <p:nvPr/>
        </p:nvSpPr>
        <p:spPr bwMode="auto">
          <a:xfrm>
            <a:off x="7235825" y="2636838"/>
            <a:ext cx="1441450" cy="1439862"/>
          </a:xfrm>
          <a:prstGeom prst="downArrowCallout">
            <a:avLst>
              <a:gd name="adj1" fmla="val 25028"/>
              <a:gd name="adj2" fmla="val 25028"/>
              <a:gd name="adj3" fmla="val 16667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12317" name="AutoShape 45"/>
          <p:cNvSpPr>
            <a:spLocks noChangeAspect="1" noChangeArrowheads="1"/>
          </p:cNvSpPr>
          <p:nvPr/>
        </p:nvSpPr>
        <p:spPr bwMode="auto">
          <a:xfrm>
            <a:off x="7235825" y="1268413"/>
            <a:ext cx="1368425" cy="1223962"/>
          </a:xfrm>
          <a:prstGeom prst="downArrowCallout">
            <a:avLst>
              <a:gd name="adj1" fmla="val 27951"/>
              <a:gd name="adj2" fmla="val 27951"/>
              <a:gd name="adj3" fmla="val 16667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153400" cy="990600"/>
          </a:xfrm>
        </p:spPr>
        <p:txBody>
          <a:bodyPr/>
          <a:lstStyle/>
          <a:p>
            <a:pPr eaLnBrk="1" hangingPunct="1"/>
            <a:r>
              <a:rPr lang="ta-IN">
                <a:ea typeface="Calibri" pitchFamily="34" charset="0"/>
              </a:rPr>
              <a:t>Učenici </a:t>
            </a:r>
            <a:endParaRPr lang="hr-HR">
              <a:ea typeface="Calibri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142875" y="1412875"/>
            <a:ext cx="9001125" cy="525621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hr-HR" sz="2400" dirty="0">
                <a:ea typeface="Calibri" pitchFamily="34" charset="0"/>
              </a:rPr>
              <a:t>Učenici dobivaju </a:t>
            </a:r>
            <a:r>
              <a:rPr lang="hr-HR" sz="2400" b="1" dirty="0">
                <a:ea typeface="Calibri" pitchFamily="34" charset="0"/>
              </a:rPr>
              <a:t>elektronički identitet </a:t>
            </a:r>
            <a:r>
              <a:rPr lang="hr-HR" sz="2400" dirty="0">
                <a:ea typeface="Calibri" pitchFamily="34" charset="0"/>
              </a:rPr>
              <a:t>(korisnička oznaka i lozinka)u školi s kojim se od </a:t>
            </a:r>
            <a:r>
              <a:rPr lang="hr-HR" sz="2400" b="1" dirty="0">
                <a:ea typeface="Calibri" pitchFamily="34" charset="0"/>
              </a:rPr>
              <a:t>27.5. </a:t>
            </a:r>
            <a:r>
              <a:rPr lang="hr-HR" sz="2400" dirty="0">
                <a:ea typeface="Calibri" pitchFamily="34" charset="0"/>
              </a:rPr>
              <a:t>prijavljuju  u sustav </a:t>
            </a:r>
            <a:r>
              <a:rPr lang="hr-HR" sz="2400" b="1" dirty="0">
                <a:ea typeface="Calibri" pitchFamily="34" charset="0"/>
              </a:rPr>
              <a:t>upisi.hr</a:t>
            </a:r>
            <a:r>
              <a:rPr lang="hr-HR" sz="2400" dirty="0">
                <a:ea typeface="Calibri" pitchFamily="34" charset="0"/>
              </a:rPr>
              <a:t>, unose broj mobitela na koji dobivaju SMS  s </a:t>
            </a:r>
            <a:r>
              <a:rPr lang="hr-HR" sz="2400" b="1" dirty="0">
                <a:ea typeface="Calibri" pitchFamily="34" charset="0"/>
              </a:rPr>
              <a:t>PIN</a:t>
            </a:r>
            <a:r>
              <a:rPr lang="hr-HR" sz="2400" dirty="0">
                <a:ea typeface="Calibri" pitchFamily="34" charset="0"/>
              </a:rPr>
              <a:t>-om. Svaki slijedeći put u aplikaciju se prijavljuju svojom korisničkom oznakom, lozinkom i PIN-om.</a:t>
            </a:r>
          </a:p>
          <a:p>
            <a:pPr eaLnBrk="1" hangingPunct="1"/>
            <a:r>
              <a:rPr lang="hr-HR" sz="2400" b="1" dirty="0">
                <a:ea typeface="Calibri" pitchFamily="34" charset="0"/>
              </a:rPr>
              <a:t>26.6. </a:t>
            </a:r>
            <a:r>
              <a:rPr lang="hr-HR" sz="2400" dirty="0">
                <a:ea typeface="Calibri" pitchFamily="34" charset="0"/>
              </a:rPr>
              <a:t>započinje izbor (</a:t>
            </a:r>
            <a:r>
              <a:rPr lang="hr-HR" sz="2400" b="1" dirty="0">
                <a:ea typeface="Calibri" pitchFamily="34" charset="0"/>
              </a:rPr>
              <a:t>prijava</a:t>
            </a:r>
            <a:r>
              <a:rPr lang="hr-HR" sz="2400" dirty="0">
                <a:ea typeface="Calibri" pitchFamily="34" charset="0"/>
              </a:rPr>
              <a:t>) obrazovnih programa srednjih škola </a:t>
            </a:r>
          </a:p>
          <a:p>
            <a:pPr eaLnBrk="1" hangingPunct="1"/>
            <a:r>
              <a:rPr lang="hr-HR" sz="2400" dirty="0">
                <a:ea typeface="Calibri" pitchFamily="34" charset="0"/>
              </a:rPr>
              <a:t>Učenik može odabrati (prijaviti) </a:t>
            </a:r>
            <a:r>
              <a:rPr lang="hr-HR" sz="2400" b="1" dirty="0">
                <a:ea typeface="Calibri" pitchFamily="34" charset="0"/>
              </a:rPr>
              <a:t>max.</a:t>
            </a:r>
            <a:r>
              <a:rPr lang="ta-IN" sz="2400" b="1" dirty="0">
                <a:ea typeface="Calibri" pitchFamily="34" charset="0"/>
              </a:rPr>
              <a:t> </a:t>
            </a:r>
            <a:r>
              <a:rPr lang="hr-HR" sz="2400" b="1" dirty="0">
                <a:ea typeface="Calibri" pitchFamily="34" charset="0"/>
              </a:rPr>
              <a:t>6 programa</a:t>
            </a:r>
            <a:r>
              <a:rPr lang="ta-IN" sz="2400" b="1" dirty="0">
                <a:ea typeface="Calibri" pitchFamily="34" charset="0"/>
              </a:rPr>
              <a:t> </a:t>
            </a:r>
            <a:r>
              <a:rPr lang="hr-HR" sz="2400" dirty="0">
                <a:ea typeface="Calibri" pitchFamily="34" charset="0"/>
              </a:rPr>
              <a:t>i poredati ih prema redoslijedu želja (</a:t>
            </a:r>
            <a:r>
              <a:rPr lang="hr-HR" sz="2400" b="1" u="sng" dirty="0">
                <a:ea typeface="Calibri" pitchFamily="34" charset="0"/>
              </a:rPr>
              <a:t>lista prioriteta)</a:t>
            </a:r>
            <a:r>
              <a:rPr lang="hr-HR" sz="2400" dirty="0">
                <a:ea typeface="Calibri" pitchFamily="34" charset="0"/>
              </a:rPr>
              <a:t> . Trenutno bodovno stanje i poredak na rang listama pojedinih programa vidljivo je odmah po prijavi programa, ali se tijekom prijava mijenja.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sz="2400" dirty="0">
                <a:ea typeface="Calibri" pitchFamily="34" charset="0"/>
              </a:rPr>
              <a:t>Učenici i roditelji provjeravaju </a:t>
            </a:r>
            <a:r>
              <a:rPr lang="hr-HR" sz="2400" b="1" dirty="0">
                <a:ea typeface="Calibri" pitchFamily="34" charset="0"/>
              </a:rPr>
              <a:t>točnost </a:t>
            </a:r>
            <a:r>
              <a:rPr lang="hr-HR" sz="2400" dirty="0">
                <a:ea typeface="Calibri" pitchFamily="34" charset="0"/>
              </a:rPr>
              <a:t>unesenih osobnih podataka, i u slučaju krivo unesenih podataka upozoravaju razrednika </a:t>
            </a:r>
          </a:p>
          <a:p>
            <a:pPr eaLnBrk="1" hangingPunct="1"/>
            <a:endParaRPr lang="hr-HR" dirty="0">
              <a:ea typeface="Calibri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153400" cy="990600"/>
          </a:xfrm>
        </p:spPr>
        <p:txBody>
          <a:bodyPr/>
          <a:lstStyle/>
          <a:p>
            <a:pPr eaLnBrk="1" hangingPunct="1"/>
            <a:r>
              <a:rPr lang="ta-IN">
                <a:ea typeface="Calibri" pitchFamily="34" charset="0"/>
              </a:rPr>
              <a:t>Učenici </a:t>
            </a:r>
            <a:endParaRPr lang="hr-HR">
              <a:ea typeface="Calibri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8642350" cy="5040312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hr-HR" sz="2400" b="1" dirty="0">
              <a:ea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hr-HR" sz="2400" dirty="0">
                <a:ea typeface="Calibri" pitchFamily="34" charset="0"/>
              </a:rPr>
              <a:t>Sve do </a:t>
            </a:r>
            <a:r>
              <a:rPr lang="hr-HR" sz="2400" b="1" dirty="0">
                <a:ea typeface="Calibri" pitchFamily="34" charset="0"/>
              </a:rPr>
              <a:t>10. 7. </a:t>
            </a:r>
            <a:r>
              <a:rPr lang="hr-HR" sz="2400" dirty="0">
                <a:ea typeface="Calibri" pitchFamily="34" charset="0"/>
              </a:rPr>
              <a:t>učenici</a:t>
            </a:r>
            <a:r>
              <a:rPr lang="hr-HR" sz="2400" b="1" dirty="0">
                <a:ea typeface="Calibri" pitchFamily="34" charset="0"/>
              </a:rPr>
              <a:t> </a:t>
            </a:r>
            <a:r>
              <a:rPr lang="hr-HR" sz="2400" dirty="0">
                <a:ea typeface="Calibri" pitchFamily="34" charset="0"/>
              </a:rPr>
              <a:t>mogu pregledavati svoju poziciju i mijenjati svoj odabir obrazovnih programa – završetak prijava.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sz="2400" b="1" dirty="0">
                <a:ea typeface="Calibri" pitchFamily="34" charset="0"/>
              </a:rPr>
              <a:t>11.7.</a:t>
            </a:r>
            <a:r>
              <a:rPr lang="hr-HR" sz="2400" dirty="0">
                <a:ea typeface="Calibri" pitchFamily="34" charset="0"/>
              </a:rPr>
              <a:t> Ispisivanje i potpisivanje prijavnica (roditelj i učenik!)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sz="2400" b="1" dirty="0">
                <a:ea typeface="Calibri" pitchFamily="34" charset="0"/>
              </a:rPr>
              <a:t>13. 7. Objava konačnih rezutata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sz="2400" b="1">
                <a:ea typeface="Calibri" pitchFamily="34" charset="0"/>
              </a:rPr>
              <a:t> 15</a:t>
            </a:r>
            <a:r>
              <a:rPr lang="hr-HR" sz="2400" b="1" dirty="0">
                <a:ea typeface="Calibri" pitchFamily="34" charset="0"/>
              </a:rPr>
              <a:t>.-19.7. </a:t>
            </a:r>
            <a:r>
              <a:rPr lang="hr-HR" sz="2400" dirty="0">
                <a:ea typeface="Calibri" pitchFamily="34" charset="0"/>
              </a:rPr>
              <a:t>učenik svoju </a:t>
            </a:r>
            <a:r>
              <a:rPr lang="hr-HR" sz="2400" b="1" u="sng" dirty="0">
                <a:ea typeface="Calibri" pitchFamily="34" charset="0"/>
              </a:rPr>
              <a:t>upisnicu</a:t>
            </a:r>
            <a:r>
              <a:rPr lang="hr-HR" sz="2400" dirty="0">
                <a:ea typeface="Calibri" pitchFamily="34" charset="0"/>
              </a:rPr>
              <a:t> odonosi u školu u koju se upisao (točan datum određuju srednje škole). Tada donosi u školu i sve ostale dokumente temeljem kojih je ostvario dodatna prava (liječničke svjedodžbe, ugovor o naukovanju  i sl.)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sz="2400" dirty="0">
                <a:ea typeface="Calibri" pitchFamily="34" charset="0"/>
              </a:rPr>
              <a:t>(U idealnom slučaju) učenik dolazi u školu na početak nastave.</a:t>
            </a:r>
          </a:p>
          <a:p>
            <a:pPr eaLnBrk="1" hangingPunct="1"/>
            <a:endParaRPr lang="hr-HR" dirty="0">
              <a:ea typeface="Calibri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C121-00B6-41F7-8095-3F7498C5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92696"/>
          </a:xfrm>
        </p:spPr>
        <p:txBody>
          <a:bodyPr/>
          <a:lstStyle/>
          <a:p>
            <a:r>
              <a:rPr lang="hr-HR" dirty="0"/>
              <a:t>Najvažniji datumi vezani uz upis</a:t>
            </a:r>
          </a:p>
        </p:txBody>
      </p:sp>
      <p:pic>
        <p:nvPicPr>
          <p:cNvPr id="1026" name="Picture 2" descr="https://www.ucenici.com/wp-content/uploads/2019/05/Ljetni-upisni-rok-2019.-godine.jpg">
            <a:extLst>
              <a:ext uri="{FF2B5EF4-FFF2-40B4-BE49-F238E27FC236}">
                <a16:creationId xmlns:a16="http://schemas.microsoft.com/office/drawing/2014/main" id="{0B71A491-C3C3-427D-B6F5-C01C4753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84076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06520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153400" cy="990600"/>
          </a:xfrm>
        </p:spPr>
        <p:txBody>
          <a:bodyPr/>
          <a:lstStyle/>
          <a:p>
            <a:r>
              <a:rPr lang="hr-HR">
                <a:ea typeface="Calibri" pitchFamily="34" charset="0"/>
              </a:rPr>
              <a:t>Razrednici i stručne suradnice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981075"/>
            <a:ext cx="815340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r-HR" sz="2400">
              <a:ea typeface="Calibri" pitchFamily="34" charset="0"/>
            </a:endParaRPr>
          </a:p>
          <a:p>
            <a:pPr eaLnBrk="1" hangingPunct="1"/>
            <a:r>
              <a:rPr lang="hr-HR" sz="2400">
                <a:ea typeface="Calibri" pitchFamily="34" charset="0"/>
              </a:rPr>
              <a:t>kontroliraju  prijave i odabir učenika i potiču ih na biranje više programa.</a:t>
            </a:r>
          </a:p>
          <a:p>
            <a:pPr eaLnBrk="1" hangingPunct="1"/>
            <a:r>
              <a:rPr lang="hr-HR" sz="2400">
                <a:ea typeface="Calibri" pitchFamily="34" charset="0"/>
              </a:rPr>
              <a:t>Upozoravaju učenike koji biraju programe u kojima je potrebna dodatna provjera na datume prijava i ispita.</a:t>
            </a:r>
          </a:p>
          <a:p>
            <a:pPr eaLnBrk="1" hangingPunct="1"/>
            <a:r>
              <a:rPr lang="hr-HR" sz="2400">
                <a:ea typeface="Calibri" pitchFamily="34" charset="0"/>
              </a:rPr>
              <a:t>Prema prigovoru učenika i/ili roditelja vode računa o ispravku osobnih i drugih podataka učenika (ispravke provodi administrator škole)</a:t>
            </a:r>
          </a:p>
          <a:p>
            <a:pPr eaLnBrk="1" hangingPunct="1"/>
            <a:r>
              <a:rPr lang="hr-HR" sz="2400">
                <a:ea typeface="Calibri" pitchFamily="34" charset="0"/>
              </a:rPr>
              <a:t>Za učenike sa zdravstvenim teškoćama upisuju dodatni bod u programe navedene u Mišljenju službe za PO Zavoda za zapošljavanje</a:t>
            </a:r>
          </a:p>
          <a:p>
            <a:pPr eaLnBrk="1" hangingPunct="1"/>
            <a:r>
              <a:rPr lang="hr-HR" sz="2400">
                <a:ea typeface="Calibri" pitchFamily="34" charset="0"/>
              </a:rPr>
              <a:t>Po završetku prijava razrednici ispisuju prijavnice učenika i daju na potpis roditeljima i učenicima.</a:t>
            </a:r>
          </a:p>
          <a:p>
            <a:pPr eaLnBrk="1" hangingPunct="1">
              <a:buFont typeface="Wingdings" pitchFamily="2" charset="2"/>
              <a:buChar char="Ø"/>
            </a:pPr>
            <a:endParaRPr lang="hr-HR">
              <a:ea typeface="Calibri" pitchFamily="34" charset="0"/>
            </a:endParaRPr>
          </a:p>
          <a:p>
            <a:endParaRPr lang="hr-HR">
              <a:ea typeface="Calibri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153400" cy="990600"/>
          </a:xfrm>
        </p:spPr>
        <p:txBody>
          <a:bodyPr/>
          <a:lstStyle/>
          <a:p>
            <a:r>
              <a:rPr lang="hr-HR">
                <a:ea typeface="Calibri" pitchFamily="34" charset="0"/>
              </a:rPr>
              <a:t>Drugi u sustavu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hr-HR" sz="3200">
              <a:ea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3200">
                <a:ea typeface="Calibri" pitchFamily="34" charset="0"/>
              </a:rPr>
              <a:t>Odgovarajuća tijela unose:</a:t>
            </a:r>
          </a:p>
          <a:p>
            <a:pPr lvl="1"/>
            <a:r>
              <a:rPr lang="hr-HR" sz="2800">
                <a:ea typeface="Calibri" pitchFamily="34" charset="0"/>
              </a:rPr>
              <a:t>Rezultate natjecanja koji se dodatno vrednuju</a:t>
            </a:r>
          </a:p>
          <a:p>
            <a:pPr lvl="1"/>
            <a:r>
              <a:rPr lang="hr-HR" sz="2800">
                <a:ea typeface="Calibri" pitchFamily="34" charset="0"/>
              </a:rPr>
              <a:t>Ostala dodatna postignuća </a:t>
            </a:r>
            <a:r>
              <a:rPr lang="hr-HR" sz="2800" i="1">
                <a:ea typeface="Calibri" pitchFamily="34" charset="0"/>
              </a:rPr>
              <a:t>(provjere znanja i darovitosti)</a:t>
            </a:r>
          </a:p>
          <a:p>
            <a:pPr lvl="1"/>
            <a:r>
              <a:rPr lang="hr-HR" sz="2800">
                <a:ea typeface="Calibri" pitchFamily="34" charset="0"/>
              </a:rPr>
              <a:t>Podatke o učenicima s teškoćama u razvoju  koji imaju Rješenje o individualizaciji ili prilagođenom programu upisuje Ured državne uprave ( gospođa Ivana Fabris) </a:t>
            </a:r>
            <a:endParaRPr lang="hr-HR" sz="2800">
              <a:solidFill>
                <a:srgbClr val="FF0000"/>
              </a:solidFill>
              <a:ea typeface="Calibri" pitchFamily="34" charset="0"/>
            </a:endParaRPr>
          </a:p>
          <a:p>
            <a:endParaRPr lang="hr-HR">
              <a:ea typeface="Calibri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23766</TotalTime>
  <Words>1792</Words>
  <Application>Microsoft Office PowerPoint</Application>
  <PresentationFormat>On-screen Show (4:3)</PresentationFormat>
  <Paragraphs>683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Bookman Old Style</vt:lpstr>
      <vt:lpstr>Calibri</vt:lpstr>
      <vt:lpstr>David</vt:lpstr>
      <vt:lpstr>Tahoma</vt:lpstr>
      <vt:lpstr>Tempus Sans ITC</vt:lpstr>
      <vt:lpstr>Times New Roman</vt:lpstr>
      <vt:lpstr>Trebuchet MS</vt:lpstr>
      <vt:lpstr>Tw Cen MT</vt:lpstr>
      <vt:lpstr>Verdana</vt:lpstr>
      <vt:lpstr>Wingdings</vt:lpstr>
      <vt:lpstr>Wingdings 2</vt:lpstr>
      <vt:lpstr>ヒラギノ角ゴ ProN W3</vt:lpstr>
      <vt:lpstr>Median</vt:lpstr>
      <vt:lpstr>          UPISI U SREDNJU ŠKOLU</vt:lpstr>
      <vt:lpstr> ELEKTRONIČKE  PRIJAVE  I  UPISI   U  SREDNJE  ŠKOLE </vt:lpstr>
      <vt:lpstr>VRSTE SREDNJIH ŠKOLA</vt:lpstr>
      <vt:lpstr>Što poslije?</vt:lpstr>
      <vt:lpstr>Učenici </vt:lpstr>
      <vt:lpstr>Učenici </vt:lpstr>
      <vt:lpstr>Najvažniji datumi vezani uz upis</vt:lpstr>
      <vt:lpstr>Razrednici i stručne suradnice</vt:lpstr>
      <vt:lpstr>Drugi u sustavu</vt:lpstr>
      <vt:lpstr>PowerPoint Presentation</vt:lpstr>
      <vt:lpstr>PowerPoint Presentation</vt:lpstr>
      <vt:lpstr>Ivan Horvat – lista prioriteta</vt:lpstr>
      <vt:lpstr>Plasmani po školama i programima</vt:lpstr>
      <vt:lpstr>Plasmani po školama i programima</vt:lpstr>
      <vt:lpstr>II. ZAJEDNIČKI ELEMENT VREDNOVANJA</vt:lpstr>
      <vt:lpstr>II. ZAJEDNIČKI ELEMENT VREDNOVANJA</vt:lpstr>
      <vt:lpstr>PRIMJER – Opća gimnazija</vt:lpstr>
      <vt:lpstr>DODATNI ELEMENTI</vt:lpstr>
      <vt:lpstr>Vrednovanje rezultata na natjecanjima iz znanja </vt:lpstr>
      <vt:lpstr>REZULTATI U SPORTU - HŠŠS</vt:lpstr>
      <vt:lpstr>POSEBAN ELEMENT VREDNOVANJA uspjeh kandidata koji su ostvarili u otežanim uvjetima obrazovanja</vt:lpstr>
      <vt:lpstr>Kandidati s teškoćama u razvoju</vt:lpstr>
      <vt:lpstr>Kandidati sa zdravstvenim teškoćama</vt:lpstr>
      <vt:lpstr>Upis kandidata koji žive u otežanim uvjetima</vt:lpstr>
      <vt:lpstr>PowerPoint Presentation</vt:lpstr>
      <vt:lpstr>PowerPoint Presentation</vt:lpstr>
      <vt:lpstr>PowerPoint Presentation</vt:lpstr>
      <vt:lpstr>Profesionalno informiranje i savjetovanje</vt:lpstr>
      <vt:lpstr>PowerPoint Presentation</vt:lpstr>
    </vt:vector>
  </TitlesOfParts>
  <Company>RH-TDU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hopuhac</dc:creator>
  <cp:lastModifiedBy>Administrator</cp:lastModifiedBy>
  <cp:revision>906</cp:revision>
  <cp:lastPrinted>2019-05-16T06:57:03Z</cp:lastPrinted>
  <dcterms:created xsi:type="dcterms:W3CDTF">2008-10-07T08:14:54Z</dcterms:created>
  <dcterms:modified xsi:type="dcterms:W3CDTF">2019-05-28T10:08:17Z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