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4"/>
  </p:sldMasterIdLst>
  <p:notesMasterIdLst>
    <p:notesMasterId r:id="rId11"/>
  </p:notesMasterIdLst>
  <p:handoutMasterIdLst>
    <p:handoutMasterId r:id="rId12"/>
  </p:handoutMasterIdLst>
  <p:sldIdLst>
    <p:sldId id="257" r:id="rId5"/>
    <p:sldId id="272" r:id="rId6"/>
    <p:sldId id="273" r:id="rId7"/>
    <p:sldId id="274" r:id="rId8"/>
    <p:sldId id="277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AE001D-12FE-4E75-9B5C-A4382AEA411B}" v="2" dt="2019-09-05T22:03:12.054"/>
  </p1510:revLst>
</p1510:revInfo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6501" autoAdjust="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479CE59-AB43-44A3-9F52-BA21C57D390A}" type="datetime1">
              <a:rPr lang="hr-HR" smtClean="0"/>
              <a:pPr algn="r" rtl="0"/>
              <a:t>6.9.2019.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hr-HR" smtClean="0"/>
              <a:pPr algn="r" rtl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872C7C29-F5DC-43D3-962E-AFF22544E97B}" type="datetime1">
              <a:rPr lang="hr-HR" smtClean="0"/>
              <a:pPr algn="r"/>
              <a:t>6.9.2019.</a:t>
            </a:fld>
            <a:r>
              <a:rPr lang="hr-HR" dirty="0"/>
              <a:t>.</a:t>
            </a:r>
          </a:p>
        </p:txBody>
      </p:sp>
      <p:sp>
        <p:nvSpPr>
          <p:cNvPr id="4" name="Rezervirano mjesto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dirty="0"/>
              <a:t>Kliknite da biste uredili stilove teksta matrice</a:t>
            </a:r>
          </a:p>
          <a:p>
            <a:pPr lvl="1" rtl="0"/>
            <a:r>
              <a:rPr lang="hr-HR" dirty="0"/>
              <a:t>Druga razina</a:t>
            </a:r>
          </a:p>
          <a:p>
            <a:pPr lvl="2" rtl="0"/>
            <a:r>
              <a:rPr lang="hr-HR" dirty="0"/>
              <a:t>Treća razina</a:t>
            </a:r>
          </a:p>
          <a:p>
            <a:pPr lvl="3" rtl="0"/>
            <a:r>
              <a:rPr lang="hr-HR" dirty="0"/>
              <a:t>Četvrta razina</a:t>
            </a:r>
          </a:p>
          <a:p>
            <a:pPr lvl="4" rtl="0"/>
            <a:r>
              <a:rPr lang="hr-HR" dirty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3406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hr-HR" smtClean="0"/>
              <a:pPr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3535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hr-HR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9665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hr-HR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5663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hr-HR" smtClean="0"/>
              <a:pPr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8871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hr-HR" smtClean="0"/>
              <a:pPr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657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1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D832-5572-4A10-AAD1-6F0E9250574B}" type="datetime1">
              <a:rPr lang="hr-HR" smtClean="0"/>
              <a:pPr/>
              <a:t>6.9.2019.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8762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D832-5572-4A10-AAD1-6F0E9250574B}" type="datetime1">
              <a:rPr lang="hr-HR" smtClean="0"/>
              <a:pPr/>
              <a:t>6.9.2019.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9841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D832-5572-4A10-AAD1-6F0E9250574B}" type="datetime1">
              <a:rPr lang="hr-HR" smtClean="0"/>
              <a:pPr/>
              <a:t>6.9.2019.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5177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D832-5572-4A10-AAD1-6F0E9250574B}" type="datetime1">
              <a:rPr lang="hr-HR" smtClean="0"/>
              <a:pPr/>
              <a:t>6.9.2019.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8854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D832-5572-4A10-AAD1-6F0E9250574B}" type="datetime1">
              <a:rPr lang="hr-HR" smtClean="0"/>
              <a:pPr/>
              <a:t>6.9.2019.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3821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D832-5572-4A10-AAD1-6F0E9250574B}" type="datetime1">
              <a:rPr lang="hr-HR" smtClean="0"/>
              <a:pPr/>
              <a:t>6.9.2019.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3846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702F-4116-4F57-94B5-8524C41F8484}" type="datetime1">
              <a:rPr lang="hr-HR" smtClean="0"/>
              <a:pPr/>
              <a:t>6.9.2019.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3286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DDC8-0C0D-408C-A278-3E5E49FCE68C}" type="datetime1">
              <a:rPr lang="hr-HR" smtClean="0"/>
              <a:pPr/>
              <a:t>6.9.2019.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75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je slike s opisi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5212" y="304799"/>
            <a:ext cx="10058402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hr-HR"/>
              <a:t>Uredite stil naslova matrice</a:t>
            </a:r>
            <a:endParaRPr lang="hr-HR" dirty="0"/>
          </a:p>
        </p:txBody>
      </p:sp>
      <p:grpSp>
        <p:nvGrpSpPr>
          <p:cNvPr id="9" name="Grupa 8"/>
          <p:cNvGrpSpPr/>
          <p:nvPr/>
        </p:nvGrpSpPr>
        <p:grpSpPr>
          <a:xfrm>
            <a:off x="1052422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Prostoručni oblik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1" name="Prostoručni oblik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2" name="Prostoručni oblik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3" name="Prostoručni oblik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4" name="Prostoručni oblik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5" name="Prostoručni oblik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6" name="Prostoručni oblik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7" name="Prostoručni oblik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8" name="Prostoručni oblik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9" name="Prostoručni oblik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0" name="Prostoručni oblik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1" name="Prostoručni oblik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sp>
        <p:nvSpPr>
          <p:cNvPr id="36" name="Rezervirano mjesto za sliku 33" descr="Prazno rezervirano mjesto za dodavanje slike. Kliknite rezervirano mjesto i odaberite sliku koju želite dodati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r-HR"/>
              <a:t>Kliknite ikonu da biste dodali  sliku</a:t>
            </a:r>
            <a:endParaRPr lang="hr-HR" dirty="0"/>
          </a:p>
        </p:txBody>
      </p:sp>
      <p:sp>
        <p:nvSpPr>
          <p:cNvPr id="39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grpSp>
        <p:nvGrpSpPr>
          <p:cNvPr id="22" name="Grupa 21"/>
          <p:cNvGrpSpPr/>
          <p:nvPr/>
        </p:nvGrpSpPr>
        <p:grpSpPr>
          <a:xfrm>
            <a:off x="6763111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Prostoručni oblik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4" name="Prostoručni oblik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" name="Prostoručni oblik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" name="Prostoručni oblik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" name="Prostoručni oblik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" name="Prostoručni oblik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" name="Prostoručni oblik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" name="Prostoručni oblik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" name="Prostoručni oblik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" name="Prostoručni oblik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" name="Prostoručni oblik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" name="Prostoručni oblik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sp>
        <p:nvSpPr>
          <p:cNvPr id="37" name="Rezervirano mjesto za sliku 33" descr="Prazno rezervirano mjesto za dodavanje slike. Kliknite rezervirano mjesto i odaberite sliku koju želite dodati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r-HR"/>
              <a:t>Kliknite ikonu da biste dodali  sliku</a:t>
            </a:r>
            <a:endParaRPr lang="hr-HR" dirty="0"/>
          </a:p>
        </p:txBody>
      </p:sp>
      <p:sp>
        <p:nvSpPr>
          <p:cNvPr id="40" name="Rezervirano mjesto za tekst 3"/>
          <p:cNvSpPr>
            <a:spLocks noGrp="1"/>
          </p:cNvSpPr>
          <p:nvPr>
            <p:ph type="body" sz="half" idx="19"/>
          </p:nvPr>
        </p:nvSpPr>
        <p:spPr>
          <a:xfrm>
            <a:off x="6742908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sp>
        <p:nvSpPr>
          <p:cNvPr id="8" name="Rezervirano mjesto za broj slajd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7" name="Rezervirano mjesto za podnožje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FD71C69-56CB-4FDD-BD88-46B617C92F2E}" type="datetime1">
              <a:rPr lang="hr-HR" smtClean="0"/>
              <a:pPr/>
              <a:t>6.9.2019.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 slike s opisi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Uredite stil naslova matrice</a:t>
            </a:r>
            <a:endParaRPr lang="hr-HR" dirty="0"/>
          </a:p>
        </p:txBody>
      </p:sp>
      <p:grpSp>
        <p:nvGrpSpPr>
          <p:cNvPr id="52" name="Grupa 51"/>
          <p:cNvGrpSpPr>
            <a:grpSpLocks noChangeAspect="1"/>
          </p:cNvGrpSpPr>
          <p:nvPr/>
        </p:nvGrpSpPr>
        <p:grpSpPr>
          <a:xfrm rot="5400000">
            <a:off x="104513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Prostoručni oblik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54" name="Prostoručni oblik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55" name="Prostoručni oblik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56" name="Prostoručni oblik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57" name="Prostoručni oblik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58" name="Prostoručni oblik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59" name="Prostoručni oblik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60" name="Prostoručni oblik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61" name="Prostoručni oblik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62" name="Prostoručni oblik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63" name="Prostoručni oblik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64" name="Prostoručni oblik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sp>
        <p:nvSpPr>
          <p:cNvPr id="79" name="Rezervirano mjesto za sliku 33" descr="Prazno rezervirano mjesto za dodavanje slike. Kliknite rezervirano mjesto i odaberite sliku koju želite dodati."/>
          <p:cNvSpPr>
            <a:spLocks noGrp="1"/>
          </p:cNvSpPr>
          <p:nvPr>
            <p:ph type="pic" sz="quarter" idx="19"/>
          </p:nvPr>
        </p:nvSpPr>
        <p:spPr>
          <a:xfrm>
            <a:off x="1249168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r-HR"/>
              <a:t>Kliknite ikonu da biste dodali  sliku</a:t>
            </a:r>
            <a:endParaRPr lang="hr-HR" dirty="0"/>
          </a:p>
        </p:txBody>
      </p:sp>
      <p:sp>
        <p:nvSpPr>
          <p:cNvPr id="81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grpSp>
        <p:nvGrpSpPr>
          <p:cNvPr id="84" name="Grupa 83"/>
          <p:cNvGrpSpPr>
            <a:grpSpLocks noChangeAspect="1"/>
          </p:cNvGrpSpPr>
          <p:nvPr userDrawn="1"/>
        </p:nvGrpSpPr>
        <p:grpSpPr>
          <a:xfrm rot="5400000">
            <a:off x="4517135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Prostoručni oblik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86" name="Prostoručni oblik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87" name="Prostoručni oblik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88" name="Prostoručni oblik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89" name="Prostoručni oblik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90" name="Prostoručni oblik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91" name="Prostoručni oblik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92" name="Prostoručni oblik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93" name="Prostoručni oblik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94" name="Prostoručni oblik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95" name="Prostoručni oblik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96" name="Prostoručni oblik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sp>
        <p:nvSpPr>
          <p:cNvPr id="78" name="Rezervirano mjesto za sliku 33" descr="Prazno rezervirano mjesto za dodavanje slike. Kliknite rezervirano mjesto i odaberite sliku koju želite dodati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r-HR"/>
              <a:t>Kliknite ikonu da biste dodali  sliku</a:t>
            </a:r>
            <a:endParaRPr lang="hr-HR" dirty="0"/>
          </a:p>
        </p:txBody>
      </p:sp>
      <p:sp>
        <p:nvSpPr>
          <p:cNvPr id="82" name="Rezervirano mjesto za tekst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grpSp>
        <p:nvGrpSpPr>
          <p:cNvPr id="97" name="Grupa 96"/>
          <p:cNvGrpSpPr>
            <a:grpSpLocks noChangeAspect="1"/>
          </p:cNvGrpSpPr>
          <p:nvPr userDrawn="1"/>
        </p:nvGrpSpPr>
        <p:grpSpPr>
          <a:xfrm rot="5400000">
            <a:off x="801900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Prostoručni oblik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99" name="Prostoručni oblik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0" name="Prostoručni oblik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1" name="Prostoručni oblik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2" name="Prostoručni oblik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3" name="Prostoručni oblik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4" name="Prostoručni oblik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5" name="Prostoručni oblik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6" name="Prostoručni oblik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7" name="Prostoručni oblik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8" name="Prostoručni oblik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9" name="Prostoručni oblik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sp>
        <p:nvSpPr>
          <p:cNvPr id="80" name="Rezervirano mjesto za sliku 33" descr="Prazno rezervirano mjesto za dodavanje slike. Kliknite rezervirano mjesto i odaberite sliku koju želite dodati."/>
          <p:cNvSpPr>
            <a:spLocks noGrp="1"/>
          </p:cNvSpPr>
          <p:nvPr>
            <p:ph type="pic" sz="quarter" idx="20"/>
          </p:nvPr>
        </p:nvSpPr>
        <p:spPr>
          <a:xfrm>
            <a:off x="8222798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r-HR"/>
              <a:t>Kliknite ikonu da biste dodali  sliku</a:t>
            </a:r>
            <a:endParaRPr lang="hr-HR" dirty="0"/>
          </a:p>
        </p:txBody>
      </p:sp>
      <p:sp>
        <p:nvSpPr>
          <p:cNvPr id="83" name="Rezervirano mjesto za tekst 3"/>
          <p:cNvSpPr>
            <a:spLocks noGrp="1"/>
          </p:cNvSpPr>
          <p:nvPr>
            <p:ph type="body" sz="half" idx="22"/>
          </p:nvPr>
        </p:nvSpPr>
        <p:spPr>
          <a:xfrm>
            <a:off x="820908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sp>
        <p:nvSpPr>
          <p:cNvPr id="8" name="Rezervirano mjesto za broj slajd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7" name="Rezervirano mjesto za podnožje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24A7A35-4548-4474-A8AF-8E83A54B9FA7}" type="datetime1">
              <a:rPr lang="hr-HR" smtClean="0"/>
              <a:pPr/>
              <a:t>6.9.2019.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A255B-A5F4-40BB-BC25-5E81185CD54E}" type="datetime1">
              <a:rPr lang="hr-HR" smtClean="0"/>
              <a:pPr/>
              <a:t>6.9.2019.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4639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 slike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66214" y="421594"/>
            <a:ext cx="2286000" cy="1885508"/>
          </a:xfrm>
        </p:spPr>
        <p:txBody>
          <a:bodyPr rtlCol="0">
            <a:normAutofit/>
          </a:bodyPr>
          <a:lstStyle>
            <a:lvl1pPr algn="l" rtl="0">
              <a:defRPr sz="2400"/>
            </a:lvl1pPr>
          </a:lstStyle>
          <a:p>
            <a:pPr rtl="0"/>
            <a:r>
              <a:rPr lang="hr-HR"/>
              <a:t>Uredite stil naslova matrice</a:t>
            </a:r>
            <a:endParaRPr lang="hr-HR" dirty="0"/>
          </a:p>
        </p:txBody>
      </p:sp>
      <p:grpSp>
        <p:nvGrpSpPr>
          <p:cNvPr id="84" name="Grupa 83"/>
          <p:cNvGrpSpPr>
            <a:grpSpLocks noChangeAspect="1"/>
          </p:cNvGrpSpPr>
          <p:nvPr/>
        </p:nvGrpSpPr>
        <p:grpSpPr>
          <a:xfrm rot="16200000" flipV="1">
            <a:off x="274315" y="1102304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Prostoručni oblik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86" name="Prostoručni oblik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87" name="Prostoručni oblik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88" name="Prostoručni oblik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89" name="Prostoručni oblik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90" name="Prostoručni oblik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91" name="Prostoručni oblik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92" name="Prostoručni oblik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93" name="Prostoručni oblik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94" name="Prostoručni oblik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95" name="Prostoručni oblik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96" name="Prostoručni oblik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sp>
        <p:nvSpPr>
          <p:cNvPr id="97" name="Rezervirano mjesto za sliku 33" descr="Prazno rezervirano mjesto za dodavanje slike. Kliknite rezervirano mjesto i odaberite sliku koju želite dodati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r-HR"/>
              <a:t>Kliknite ikonu da biste dodali  sliku</a:t>
            </a:r>
            <a:endParaRPr lang="hr-HR" dirty="0"/>
          </a:p>
        </p:txBody>
      </p:sp>
      <p:grpSp>
        <p:nvGrpSpPr>
          <p:cNvPr id="98" name="Grupa 97"/>
          <p:cNvGrpSpPr/>
          <p:nvPr/>
        </p:nvGrpSpPr>
        <p:grpSpPr>
          <a:xfrm>
            <a:off x="5322489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Prostoručni oblik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0" name="Prostoručni oblik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1" name="Prostoručni oblik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2" name="Prostoručni oblik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3" name="Prostoručni oblik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4" name="Prostoručni oblik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5" name="Prostoručni oblik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6" name="Prostoručni oblik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7" name="Prostoručni oblik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8" name="Prostoručni oblik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09" name="Prostoručni oblik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10" name="Prostoručni oblik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sp>
        <p:nvSpPr>
          <p:cNvPr id="111" name="Rezervirano mjesto za sliku 33" descr="Prazno rezervirano mjesto za dodavanje slike. Kliknite rezervirano mjesto i odaberite sliku koju želite dodati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0" y="529603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r-HR"/>
              <a:t>Kliknite ikonu da biste dodali  sliku</a:t>
            </a:r>
            <a:endParaRPr lang="hr-HR" dirty="0"/>
          </a:p>
        </p:txBody>
      </p:sp>
      <p:grpSp>
        <p:nvGrpSpPr>
          <p:cNvPr id="112" name="Grupa 111"/>
          <p:cNvGrpSpPr/>
          <p:nvPr/>
        </p:nvGrpSpPr>
        <p:grpSpPr>
          <a:xfrm>
            <a:off x="5322489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Prostoručni oblik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14" name="Prostoručni oblik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15" name="Prostoručni oblik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16" name="Prostoručni oblik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17" name="Prostoručni oblik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18" name="Prostoručni oblik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19" name="Prostoručni oblik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20" name="Prostoručni oblik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21" name="Prostoručni oblik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22" name="Prostoručni oblik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23" name="Prostoručni oblik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124" name="Prostoručni oblik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sp>
        <p:nvSpPr>
          <p:cNvPr id="125" name="Rezervirano mjesto za sliku 33" descr="Prazno rezervirano mjesto za dodavanje slike. Kliknite rezervirano mjesto i odaberite sliku koju želite dodati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0" y="3456066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r-HR"/>
              <a:t>Kliknite ikonu da biste dodali  sliku</a:t>
            </a:r>
            <a:endParaRPr lang="hr-HR" dirty="0"/>
          </a:p>
        </p:txBody>
      </p:sp>
      <p:sp>
        <p:nvSpPr>
          <p:cNvPr id="126" name="Rezervirano mjesto za tekst 3"/>
          <p:cNvSpPr>
            <a:spLocks noGrp="1"/>
          </p:cNvSpPr>
          <p:nvPr>
            <p:ph type="body" sz="half" idx="21"/>
          </p:nvPr>
        </p:nvSpPr>
        <p:spPr>
          <a:xfrm>
            <a:off x="9066214" y="2484992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sp>
        <p:nvSpPr>
          <p:cNvPr id="8" name="Rezervirano mjesto za broj slajd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7" name="Rezervirano mjesto za podnožje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88723A5-F4CF-4DE3-8590-EFF5BC8ACA80}" type="datetime1">
              <a:rPr lang="hr-HR" smtClean="0"/>
              <a:pPr/>
              <a:t>6.9.2019.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2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B6F2-E134-4EC4-BA79-DA75817F38EA}" type="datetime1">
              <a:rPr lang="hr-HR" smtClean="0"/>
              <a:pPr/>
              <a:t>6.9.2019.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178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1986-3044-4F39-96BE-9827B10FC82C}" type="datetime1">
              <a:rPr lang="hr-HR" smtClean="0"/>
              <a:pPr/>
              <a:t>6.9.2019.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766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5DC41-1D85-4342-B928-E4421B5630A3}" type="datetime1">
              <a:rPr lang="hr-HR" smtClean="0"/>
              <a:pPr/>
              <a:t>6.9.2019.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529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9560-C839-46CB-AA65-661F80B5F9A5}" type="datetime1">
              <a:rPr lang="hr-HR" smtClean="0"/>
              <a:pPr/>
              <a:t>6.9.2019.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936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FE14-8FEB-4FB7-96F3-248DCACF1460}" type="datetime1">
              <a:rPr lang="hr-HR" smtClean="0"/>
              <a:pPr/>
              <a:t>6.9.2019.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831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9938-8776-4BAB-91A7-F7F59A04B4A7}" type="datetime1">
              <a:rPr lang="hr-HR" smtClean="0"/>
              <a:pPr/>
              <a:t>6.9.2019.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401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FD832-5572-4A10-AAD1-6F0E9250574B}" type="datetime1">
              <a:rPr lang="hr-HR" smtClean="0"/>
              <a:pPr/>
              <a:t>6.9.2019.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84374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60" r:id="rId18"/>
    <p:sldLayoutId id="2147483661" r:id="rId19"/>
    <p:sldLayoutId id="2147483662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enici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enici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enici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enici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enici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enici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028441" y="762000"/>
            <a:ext cx="8510954" cy="4281268"/>
          </a:xfrm>
        </p:spPr>
        <p:txBody>
          <a:bodyPr rtlCol="0">
            <a:normAutofit/>
          </a:bodyPr>
          <a:lstStyle/>
          <a:p>
            <a:r>
              <a:rPr lang="hr-HR" dirty="0"/>
              <a:t>Pravilnik o načinima, postupcima i elementima vrednovanja učenika u osnovnoj i srednjoj školi</a:t>
            </a:r>
          </a:p>
        </p:txBody>
      </p:sp>
      <p:sp>
        <p:nvSpPr>
          <p:cNvPr id="4" name="Podnaslov 2">
            <a:extLst>
              <a:ext uri="{FF2B5EF4-FFF2-40B4-BE49-F238E27FC236}">
                <a16:creationId xmlns:a16="http://schemas.microsoft.com/office/drawing/2014/main" id="{EB0F5528-5F70-4253-8B6E-E738BAABE58C}"/>
              </a:ext>
            </a:extLst>
          </p:cNvPr>
          <p:cNvSpPr txBox="1">
            <a:spLocks/>
          </p:cNvSpPr>
          <p:nvPr/>
        </p:nvSpPr>
        <p:spPr>
          <a:xfrm>
            <a:off x="2443437" y="304800"/>
            <a:ext cx="6858002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400" b="1" dirty="0"/>
              <a:t>Školska godina 2019./2020.</a:t>
            </a:r>
          </a:p>
        </p:txBody>
      </p:sp>
      <p:pic>
        <p:nvPicPr>
          <p:cNvPr id="5" name="Rezervirano mjesto sadržaja 7">
            <a:hlinkClick r:id="rId3"/>
            <a:extLst>
              <a:ext uri="{FF2B5EF4-FFF2-40B4-BE49-F238E27FC236}">
                <a16:creationId xmlns:a16="http://schemas.microsoft.com/office/drawing/2014/main" id="{A9320411-8DB9-4EB4-8B2D-041534ACC2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0"/>
            <a:ext cx="285750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10209214" cy="1219200"/>
          </a:xfrm>
        </p:spPr>
        <p:txBody>
          <a:bodyPr rtlCol="0">
            <a:noAutofit/>
          </a:bodyPr>
          <a:lstStyle/>
          <a:p>
            <a:r>
              <a:rPr lang="hr-HR" sz="2800" dirty="0"/>
              <a:t>Pravilnik o načinima, postupcima i elementima vrednovanja učenika u osnovnoj i srednjoj školi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689113" y="1656812"/>
            <a:ext cx="10659788" cy="4527551"/>
          </a:xfrm>
        </p:spPr>
        <p:txBody>
          <a:bodyPr rtlCol="0">
            <a:normAutofit fontScale="70000" lnSpcReduction="20000"/>
          </a:bodyPr>
          <a:lstStyle/>
          <a:p>
            <a:pPr fontAlgn="base"/>
            <a:r>
              <a:rPr lang="hr-HR" b="1" dirty="0"/>
              <a:t>Vrednovanje</a:t>
            </a:r>
            <a:r>
              <a:rPr lang="hr-HR" dirty="0"/>
              <a:t> je sustavno prikupljanje podataka u procesu učenja i postignutoj razini ostvarenosti odgojno-obrazovnih ishoda, kompetencijama, znanjima, vještinama, sposobnostima, samostalnosti i odgovornosti prema radu, u skladu s unaprijed definiranim i prihvaćenim metodama i elementima. </a:t>
            </a:r>
            <a:r>
              <a:rPr lang="hr-HR" b="1" dirty="0"/>
              <a:t>Vrednovanje obuhvaća tri pristupa vrednovanju: vrednovanje za učenje, vrednovanje kao učenje, vrednovanje naučenog. </a:t>
            </a:r>
            <a:r>
              <a:rPr lang="hr-HR" dirty="0"/>
              <a:t>Vrednovanje za učenje služi unapređivanju i planiranju budućega učenja i poučavanja. Vrednovanje kao učenje podrazumijeva aktivno uključivanje učenika u proces vrednovanja te razvoj učeničkoga autonomnog i </a:t>
            </a:r>
            <a:r>
              <a:rPr lang="hr-HR" dirty="0" err="1"/>
              <a:t>samoreguliranog</a:t>
            </a:r>
            <a:r>
              <a:rPr lang="hr-HR" dirty="0"/>
              <a:t> pristupa učenju. Vrednovanje naučenog je ocjenjivanje razine postignuća učenika. Vrednovanje za učenje i vrednovanje kao učenje ne rezultiraju ocjenom, nego kvalitativnom povratnom informacijom.</a:t>
            </a:r>
          </a:p>
          <a:p>
            <a:pPr fontAlgn="base"/>
            <a:r>
              <a:rPr lang="hr-HR" b="1" dirty="0"/>
              <a:t>Praćenje</a:t>
            </a:r>
            <a:r>
              <a:rPr lang="hr-HR" dirty="0"/>
              <a:t> je sustavno uočavanje i bilježenje zapažanja o postignutoj razini ostvarenosti odgojno-obrazovnih ishoda u svrhu poticanja učenja i provjere postignute razine ostvarenosti odgojno-obrazovnih ishoda i očekivanja definiranih nacionalnim, predmetnim i </a:t>
            </a:r>
            <a:r>
              <a:rPr lang="hr-HR" dirty="0" err="1"/>
              <a:t>međupredmetnim</a:t>
            </a:r>
            <a:r>
              <a:rPr lang="hr-HR" dirty="0"/>
              <a:t> </a:t>
            </a:r>
            <a:r>
              <a:rPr lang="hr-HR" dirty="0" err="1"/>
              <a:t>kuriklulumima</a:t>
            </a:r>
            <a:r>
              <a:rPr lang="hr-HR" dirty="0"/>
              <a:t>, nastavnim programima te strukovnim i školskim </a:t>
            </a:r>
            <a:r>
              <a:rPr lang="hr-HR" dirty="0" err="1"/>
              <a:t>kurikulumima</a:t>
            </a:r>
            <a:r>
              <a:rPr lang="hr-HR" dirty="0"/>
              <a:t>. </a:t>
            </a:r>
            <a:r>
              <a:rPr lang="hr-HR" b="1" dirty="0"/>
              <a:t>Uključuje sva tri pristupa vrednovanju: vrednovanje za učenje, vrednovanje kao učenje i vrednovanje naučenog.</a:t>
            </a:r>
          </a:p>
          <a:p>
            <a:pPr fontAlgn="base"/>
            <a:r>
              <a:rPr lang="hr-HR" b="1" dirty="0"/>
              <a:t>Provjeravanje</a:t>
            </a:r>
            <a:r>
              <a:rPr lang="hr-HR" dirty="0"/>
              <a:t> je procjena postignute razine ostvarenosti odgojno-obrazovnih ishoda, kompetencija i očekivanja u nastavnome predmetu ili području i drugim oblicima rada u školi tijekom školske godine.</a:t>
            </a:r>
          </a:p>
        </p:txBody>
      </p:sp>
      <p:pic>
        <p:nvPicPr>
          <p:cNvPr id="8" name="Rezervirano mjesto sadržaja 7">
            <a:hlinkClick r:id="rId3"/>
            <a:extLst>
              <a:ext uri="{FF2B5EF4-FFF2-40B4-BE49-F238E27FC236}">
                <a16:creationId xmlns:a16="http://schemas.microsoft.com/office/drawing/2014/main" id="{BBBF7738-DA7F-4F12-A07B-0D827BDAA2D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0"/>
            <a:ext cx="2857500" cy="504825"/>
          </a:xfrm>
        </p:spPr>
      </p:pic>
    </p:spTree>
    <p:extLst>
      <p:ext uri="{BB962C8B-B14F-4D97-AF65-F5344CB8AC3E}">
        <p14:creationId xmlns:p14="http://schemas.microsoft.com/office/powerpoint/2010/main" val="133681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hr-HR" dirty="0"/>
              <a:t>Pravilnik o načinima, postupcima i elementima vrednovanja učenika u osnovnoj i srednjoj školi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065211" y="2051530"/>
            <a:ext cx="10058402" cy="4187952"/>
          </a:xfrm>
        </p:spPr>
        <p:txBody>
          <a:bodyPr rtlCol="0">
            <a:normAutofit lnSpcReduction="10000"/>
          </a:bodyPr>
          <a:lstStyle/>
          <a:p>
            <a:pPr marL="0" indent="0" fontAlgn="base">
              <a:buNone/>
            </a:pPr>
            <a:r>
              <a:rPr lang="hr-HR" i="1" dirty="0"/>
              <a:t>Metode i elementi vrednovanja</a:t>
            </a:r>
            <a:endParaRPr lang="hr-HR" dirty="0"/>
          </a:p>
          <a:p>
            <a:pPr fontAlgn="base"/>
            <a:r>
              <a:rPr lang="hr-HR" b="1" dirty="0"/>
              <a:t>Metode i elementi vrednovanja </a:t>
            </a:r>
            <a:r>
              <a:rPr lang="hr-HR" dirty="0"/>
              <a:t>postignute razine ostvarenosti odgojno-obrazovnih ishoda, kompetencija i očekivanja proizlaze iz </a:t>
            </a:r>
            <a:r>
              <a:rPr lang="hr-HR" b="1" dirty="0"/>
              <a:t>nacionalnoga, predmetnih i </a:t>
            </a:r>
            <a:r>
              <a:rPr lang="hr-HR" b="1" dirty="0" err="1"/>
              <a:t>međupredmetnih</a:t>
            </a:r>
            <a:r>
              <a:rPr lang="hr-HR" b="1" dirty="0"/>
              <a:t> kurikuluma, nastavnih programa, strukovnih kurikuluma, školskoga kurikuluma</a:t>
            </a:r>
            <a:r>
              <a:rPr lang="hr-HR" dirty="0"/>
              <a:t> te ovoga Pravilnika i pravila ponašanja učenika koje donosi škola.</a:t>
            </a:r>
          </a:p>
          <a:p>
            <a:pPr fontAlgn="base"/>
            <a:r>
              <a:rPr lang="hr-HR" b="1" dirty="0"/>
              <a:t>Postignuća učenika </a:t>
            </a:r>
            <a:r>
              <a:rPr lang="hr-HR" dirty="0"/>
              <a:t>pri izradi uratka, praktičnoga rada, pokusa, izvođenja laboratorijske i druge vježbe, nastupa (umjetničke: glazbene, plesne i likovne škole), vrednuju se različitim metodama u skladu s predmetnim </a:t>
            </a:r>
            <a:r>
              <a:rPr lang="hr-HR" dirty="0" err="1"/>
              <a:t>kurikulumima</a:t>
            </a:r>
            <a:r>
              <a:rPr lang="hr-HR" dirty="0"/>
              <a:t>.</a:t>
            </a:r>
          </a:p>
          <a:p>
            <a:endParaRPr lang="hr-HR" dirty="0"/>
          </a:p>
          <a:p>
            <a:pPr fontAlgn="base"/>
            <a:endParaRPr lang="hr-HR" dirty="0"/>
          </a:p>
        </p:txBody>
      </p:sp>
      <p:pic>
        <p:nvPicPr>
          <p:cNvPr id="8" name="Rezervirano mjesto sadržaja 7">
            <a:hlinkClick r:id="rId3"/>
            <a:extLst>
              <a:ext uri="{FF2B5EF4-FFF2-40B4-BE49-F238E27FC236}">
                <a16:creationId xmlns:a16="http://schemas.microsoft.com/office/drawing/2014/main" id="{BBBF7738-DA7F-4F12-A07B-0D827BDAA2D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0"/>
            <a:ext cx="2857500" cy="504825"/>
          </a:xfrm>
        </p:spPr>
      </p:pic>
    </p:spTree>
    <p:extLst>
      <p:ext uri="{BB962C8B-B14F-4D97-AF65-F5344CB8AC3E}">
        <p14:creationId xmlns:p14="http://schemas.microsoft.com/office/powerpoint/2010/main" val="167885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hr-HR" dirty="0"/>
              <a:t>Pravilnik o načinima, postupcima i elementima vrednovanja učenika u osnovnoj i srednjoj školi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026942" y="1871825"/>
            <a:ext cx="10607040" cy="4367657"/>
          </a:xfrm>
        </p:spPr>
        <p:txBody>
          <a:bodyPr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1600" b="1" i="1" dirty="0"/>
              <a:t>Usmeno provjeravanje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hr-HR" sz="1400" dirty="0"/>
              <a:t>Kontinuirano tijekom školske godine, a može se </a:t>
            </a:r>
            <a:r>
              <a:rPr lang="hr-HR" sz="1400" dirty="0" err="1"/>
              <a:t>providiti</a:t>
            </a:r>
            <a:r>
              <a:rPr lang="hr-HR" sz="1400" dirty="0"/>
              <a:t> na svakom satu bez obvezne najave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hr-HR" altLang="sr-Latn-RS" sz="1400" dirty="0"/>
              <a:t>U</a:t>
            </a:r>
            <a:r>
              <a:rPr lang="en-US" altLang="sr-Latn-RS" sz="1400" dirty="0" err="1"/>
              <a:t>čenik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može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biti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usmeno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provjeravan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samo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iz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jednoga</a:t>
            </a:r>
            <a:r>
              <a:rPr lang="hr-HR" altLang="sr-Latn-RS" sz="1400" dirty="0"/>
              <a:t> </a:t>
            </a:r>
            <a:r>
              <a:rPr lang="en-US" altLang="sr-Latn-RS" sz="1400" dirty="0" err="1"/>
              <a:t>predmeta</a:t>
            </a:r>
            <a:r>
              <a:rPr lang="hr-HR" altLang="sr-Latn-RS" sz="1400" dirty="0"/>
              <a:t> u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danu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kada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piše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pisanu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provjeru</a:t>
            </a:r>
            <a:r>
              <a:rPr lang="en-US" altLang="sr-Latn-RS" sz="1400" dirty="0"/>
              <a:t>, </a:t>
            </a:r>
            <a:r>
              <a:rPr lang="en-US" altLang="sr-Latn-RS" sz="1400" dirty="0" err="1"/>
              <a:t>odnosno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iz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dva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nastavna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predmeta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ako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taj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dan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nema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pisanih</a:t>
            </a:r>
            <a:r>
              <a:rPr lang="hr-HR" altLang="sr-Latn-RS" sz="1400" dirty="0"/>
              <a:t> </a:t>
            </a:r>
            <a:r>
              <a:rPr lang="en-US" altLang="sr-Latn-RS" sz="1400" dirty="0" err="1"/>
              <a:t>provjera</a:t>
            </a:r>
            <a:r>
              <a:rPr lang="en-US" altLang="sr-Latn-RS" sz="1400" dirty="0"/>
              <a:t>. </a:t>
            </a:r>
            <a:endParaRPr lang="hr-HR" altLang="sr-Latn-RS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en-US" altLang="sr-Latn-RS" sz="1400" dirty="0"/>
              <a:t>Datum </a:t>
            </a:r>
            <a:r>
              <a:rPr lang="en-US" altLang="sr-Latn-RS" sz="1400" dirty="0" err="1"/>
              <a:t>svake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usmene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provjere</a:t>
            </a:r>
            <a:r>
              <a:rPr lang="en-US" altLang="sr-Latn-RS" sz="1400" dirty="0"/>
              <a:t> mora </a:t>
            </a:r>
            <a:r>
              <a:rPr lang="en-US" altLang="sr-Latn-RS" sz="1400" dirty="0" err="1"/>
              <a:t>biti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unesen</a:t>
            </a:r>
            <a:r>
              <a:rPr lang="en-US" altLang="sr-Latn-RS" sz="1400" dirty="0"/>
              <a:t> u </a:t>
            </a:r>
            <a:r>
              <a:rPr lang="en-US" altLang="sr-Latn-RS" sz="1400" dirty="0" err="1"/>
              <a:t>rubriku</a:t>
            </a:r>
            <a:r>
              <a:rPr lang="en-US" altLang="sr-Latn-RS" sz="1400" dirty="0"/>
              <a:t> </a:t>
            </a:r>
            <a:r>
              <a:rPr lang="en-US" altLang="sr-Latn-RS" sz="1400" dirty="0" err="1"/>
              <a:t>bilježaka</a:t>
            </a:r>
            <a:endParaRPr lang="en-US" altLang="sr-Latn-RS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1600" b="1" i="1" dirty="0"/>
              <a:t>Pisano provjeravanje</a:t>
            </a:r>
          </a:p>
          <a:p>
            <a:pPr marL="0" indent="0" fontAlgn="base">
              <a:lnSpc>
                <a:spcPct val="100000"/>
              </a:lnSpc>
              <a:spcBef>
                <a:spcPts val="600"/>
              </a:spcBef>
            </a:pPr>
            <a:r>
              <a:rPr lang="hr-HR" sz="1400" dirty="0"/>
              <a:t>Pod pisanim provjeravanjem podrazumijevaju </a:t>
            </a:r>
            <a:r>
              <a:rPr lang="hr-HR" sz="1400" b="1" dirty="0"/>
              <a:t>se svi oblici provjere koji rezultiraju ocjenom učenikovog pisanoga uratka</a:t>
            </a:r>
            <a:r>
              <a:rPr lang="hr-HR" sz="1400" dirty="0"/>
              <a:t>, a provode se kontinuirano tijekom nastavne godine.</a:t>
            </a:r>
          </a:p>
          <a:p>
            <a:pPr marL="0" indent="0" fontAlgn="base">
              <a:lnSpc>
                <a:spcPct val="100000"/>
              </a:lnSpc>
              <a:spcBef>
                <a:spcPts val="600"/>
              </a:spcBef>
            </a:pPr>
            <a:r>
              <a:rPr lang="hr-HR" sz="1400" dirty="0"/>
              <a:t>Učitelj/nastavnik je dužan obavijestiti učenike o opsegu sadržaja i odgojno-obrazovnim ishodima koji će se provjeravati i načinu provođenja pisane provjere.</a:t>
            </a:r>
          </a:p>
          <a:p>
            <a:pPr marL="0" indent="0" fontAlgn="base">
              <a:lnSpc>
                <a:spcPct val="100000"/>
              </a:lnSpc>
              <a:spcBef>
                <a:spcPts val="600"/>
              </a:spcBef>
            </a:pPr>
            <a:r>
              <a:rPr lang="hr-HR" sz="1400" b="1" dirty="0"/>
              <a:t>U jednome danu učenik može pisati samo jednu pisanu provjeru, a u jednome tjednu najviše četiri pisane provjere.</a:t>
            </a:r>
          </a:p>
          <a:p>
            <a:pPr marL="0" indent="0" fontAlgn="base">
              <a:lnSpc>
                <a:spcPct val="100000"/>
              </a:lnSpc>
              <a:spcBef>
                <a:spcPts val="600"/>
              </a:spcBef>
            </a:pPr>
            <a:r>
              <a:rPr lang="hr-HR" sz="1400" dirty="0"/>
              <a:t>Učitelj/nastavnik </a:t>
            </a:r>
            <a:r>
              <a:rPr lang="hr-HR" sz="1400" b="1" dirty="0"/>
              <a:t>obavezan je najaviti pisanu provjeru najmanje mjesec dana prije provjere </a:t>
            </a:r>
            <a:r>
              <a:rPr lang="hr-HR" sz="1400" dirty="0"/>
              <a:t>te termin provjere upisati u Razrednu knjigu.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1600" b="1" dirty="0"/>
              <a:t>Zaključna ocjena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hr-HR" sz="1400" dirty="0"/>
              <a:t>Zaključna ocjena iz nastavnog predmeta na kraju godine ne mora proizlaziti iz aritmetičke sredine upisanih ocjena – posebice ako je učenik pokazao napredak u 2. polugodištu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hr-HR" sz="1400" dirty="0"/>
              <a:t>I</a:t>
            </a:r>
            <a:r>
              <a:rPr lang="pt-BR" sz="1400" dirty="0"/>
              <a:t>zvodi se temeljem elemenata vrednovanja</a:t>
            </a:r>
            <a:endParaRPr lang="hr-HR" sz="1200" dirty="0"/>
          </a:p>
        </p:txBody>
      </p:sp>
      <p:pic>
        <p:nvPicPr>
          <p:cNvPr id="8" name="Rezervirano mjesto sadržaja 7">
            <a:hlinkClick r:id="rId3"/>
            <a:extLst>
              <a:ext uri="{FF2B5EF4-FFF2-40B4-BE49-F238E27FC236}">
                <a16:creationId xmlns:a16="http://schemas.microsoft.com/office/drawing/2014/main" id="{BBBF7738-DA7F-4F12-A07B-0D827BDAA2D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0"/>
            <a:ext cx="2857500" cy="504825"/>
          </a:xfrm>
        </p:spPr>
      </p:pic>
    </p:spTree>
    <p:extLst>
      <p:ext uri="{BB962C8B-B14F-4D97-AF65-F5344CB8AC3E}">
        <p14:creationId xmlns:p14="http://schemas.microsoft.com/office/powerpoint/2010/main" val="316583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hr-HR" dirty="0"/>
              <a:t>Pravilnik o načinima, postupcima i elementima vrednovanja učenika u osnovnoj i srednjoj školi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012873" y="1956231"/>
            <a:ext cx="11071274" cy="4283251"/>
          </a:xfrm>
        </p:spPr>
        <p:txBody>
          <a:bodyPr rtlCol="0"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hr-HR" sz="1800" b="1" dirty="0"/>
              <a:t>Prava i obveze učitelja</a:t>
            </a:r>
          </a:p>
          <a:p>
            <a:pPr>
              <a:spcBef>
                <a:spcPts val="600"/>
              </a:spcBef>
            </a:pPr>
            <a:r>
              <a:rPr lang="hr-HR" sz="1400" dirty="0"/>
              <a:t>Učitelj ocjenjuje javno u razrednome odjelu ili odgojno-obrazovnoj skupini</a:t>
            </a:r>
          </a:p>
          <a:p>
            <a:pPr>
              <a:spcBef>
                <a:spcPts val="600"/>
              </a:spcBef>
            </a:pPr>
            <a:r>
              <a:rPr lang="hr-HR" sz="1400" dirty="0"/>
              <a:t>Učitelj je dužan svaku ocjenu javno priopćiti i obrazložiti učeniku.</a:t>
            </a:r>
          </a:p>
          <a:p>
            <a:pPr>
              <a:spcBef>
                <a:spcPts val="600"/>
              </a:spcBef>
            </a:pPr>
            <a:r>
              <a:rPr lang="hr-HR" sz="1400" dirty="0"/>
              <a:t>Učitelj je dužan priopćenu ocjenu upisati u imenik</a:t>
            </a:r>
          </a:p>
          <a:p>
            <a:pPr>
              <a:spcBef>
                <a:spcPts val="600"/>
              </a:spcBef>
            </a:pPr>
            <a:r>
              <a:rPr lang="hr-HR" sz="1400" dirty="0"/>
              <a:t>Ocijenjeni pisani rad te druge vrste radova, učitelj je dužan dati učeniku na uvid i čuvati u školi do kraja školske godine.</a:t>
            </a:r>
          </a:p>
          <a:p>
            <a:pPr>
              <a:spcBef>
                <a:spcPts val="600"/>
              </a:spcBef>
            </a:pPr>
            <a:r>
              <a:rPr lang="hr-HR" sz="1400" dirty="0"/>
              <a:t>Učitelj/nastavnik svakog nastavnoga predmeta je na početku i tijekom nastavne godine dužan upoznati učenike s elementima vrednovanja, odgojno-obrazovnim ishodima, kompetencijama, razinom dobar ostvarenosti iz kurikuluma nastavnog predmeta, planiranim metodama vrednovanja te planiranoj učestalosti vrednovanja, a vrednovanje postignuća učenika s teškoćama dužan je uskladiti s preporukama stručnih suradnika.</a:t>
            </a:r>
          </a:p>
          <a:p>
            <a:pPr>
              <a:spcBef>
                <a:spcPts val="600"/>
              </a:spcBef>
            </a:pPr>
            <a:r>
              <a:rPr lang="hr-HR" sz="1400" b="1" dirty="0"/>
              <a:t>Svi učitelji dužni su planirati termine za individualne informativne razgovore. Termini se javno objavljuju na mrežnim stranicama škole.</a:t>
            </a:r>
          </a:p>
          <a:p>
            <a:pPr>
              <a:spcBef>
                <a:spcPts val="600"/>
              </a:spcBef>
            </a:pPr>
            <a:r>
              <a:rPr lang="hr-HR" sz="1400" b="1" dirty="0"/>
              <a:t>Razrednik</a:t>
            </a:r>
            <a:r>
              <a:rPr lang="hr-HR" sz="1400" dirty="0"/>
              <a:t> je dužan jed</a:t>
            </a:r>
            <a:r>
              <a:rPr lang="hr-HR" sz="1400" b="1" dirty="0"/>
              <a:t>nom tjedno organizirati individualni informativni razgovor za roditelje </a:t>
            </a:r>
            <a:r>
              <a:rPr lang="hr-HR" sz="1400" dirty="0"/>
              <a:t>na kojemu izvješćuje roditelja o postignutim kompetencija, izostancima i vladanju, </a:t>
            </a:r>
          </a:p>
          <a:p>
            <a:pPr>
              <a:spcBef>
                <a:spcPts val="600"/>
              </a:spcBef>
            </a:pPr>
            <a:r>
              <a:rPr lang="hr-HR" sz="1400" b="1" dirty="0"/>
              <a:t>Razrednik je dužan tijekom nastavne godine održati najmanje tri roditeljska sastanka </a:t>
            </a:r>
            <a:r>
              <a:rPr lang="hr-HR" sz="1400" dirty="0"/>
              <a:t>na kojima daje pregled razrednih postignuća u prethodnome razdoblju, informira roditelje o aktivnostima u razrednome odjelu te osigurava razmjenu informacija između roditelja i učitelja/nastavnika, stručne službe i ravnatelja.</a:t>
            </a:r>
          </a:p>
          <a:p>
            <a:pPr marL="0" indent="0">
              <a:spcBef>
                <a:spcPts val="600"/>
              </a:spcBef>
              <a:buNone/>
            </a:pPr>
            <a:endParaRPr lang="hr-HR" sz="1800" dirty="0"/>
          </a:p>
        </p:txBody>
      </p:sp>
      <p:pic>
        <p:nvPicPr>
          <p:cNvPr id="8" name="Rezervirano mjesto sadržaja 7">
            <a:hlinkClick r:id="rId3"/>
            <a:extLst>
              <a:ext uri="{FF2B5EF4-FFF2-40B4-BE49-F238E27FC236}">
                <a16:creationId xmlns:a16="http://schemas.microsoft.com/office/drawing/2014/main" id="{BBBF7738-DA7F-4F12-A07B-0D827BDAA2D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0"/>
            <a:ext cx="2857500" cy="504825"/>
          </a:xfrm>
        </p:spPr>
      </p:pic>
    </p:spTree>
    <p:extLst>
      <p:ext uri="{BB962C8B-B14F-4D97-AF65-F5344CB8AC3E}">
        <p14:creationId xmlns:p14="http://schemas.microsoft.com/office/powerpoint/2010/main" val="18955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hr-HR" dirty="0"/>
              <a:t>Pravilnik o načinima, postupcima i elementima vrednovanja učenika u osnovnoj i srednjoj školi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141413" y="1974166"/>
            <a:ext cx="10365959" cy="4489577"/>
          </a:xfrm>
        </p:spPr>
        <p:txBody>
          <a:bodyPr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1800" b="1" dirty="0"/>
              <a:t>Prava i obveze učenika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hr-HR" sz="1400" dirty="0"/>
              <a:t>Učenik ima pravo znati </a:t>
            </a:r>
            <a:r>
              <a:rPr lang="hr-HR" sz="1400" b="1" dirty="0"/>
              <a:t>elemente vrednovanja, kao i planirane metode, načine i postupke vrednovanja </a:t>
            </a:r>
            <a:r>
              <a:rPr lang="hr-HR" sz="1400" dirty="0"/>
              <a:t>od svakoga učitelja/nastavnika za svaki nastavni predmet.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hr-HR" sz="1400" b="1" dirty="0"/>
              <a:t>Učenik je dužan pridržavati se svih pravila koja se odnose na načine i postupke vrednovanja, te na pravila ponašanja učenika u školi.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hr-HR" sz="1400" dirty="0"/>
              <a:t>Ukoliko se </a:t>
            </a:r>
            <a:r>
              <a:rPr lang="hr-HR" sz="1400" b="1" dirty="0"/>
              <a:t>učenik ne pridržava pravila,</a:t>
            </a:r>
            <a:r>
              <a:rPr lang="hr-HR" sz="1400" dirty="0"/>
              <a:t> učitelj može predložiti određenu pedagošku mjeru razredniku, razrednome vijeću ili učiteljskome vijeću.</a:t>
            </a:r>
            <a:endParaRPr lang="hr-HR" sz="1400" b="1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1800" b="1" dirty="0"/>
              <a:t>Prava i obveze roditelja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hr-HR" sz="1400" b="1" dirty="0"/>
              <a:t>Roditelj ima pravo znati elemente ocjenjivanja</a:t>
            </a:r>
            <a:r>
              <a:rPr lang="hr-HR" sz="1400" dirty="0"/>
              <a:t>, kao i načine i postupke vrednovanja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hr-HR" sz="1400" dirty="0"/>
              <a:t>O načinima i postupcima vrednovanja i ocjenjivanja roditelje </a:t>
            </a:r>
            <a:r>
              <a:rPr lang="hr-HR" sz="1400" b="1" dirty="0"/>
              <a:t>informira razrednik na roditeljskim sastancima i individualnim informativnim razgovorima</a:t>
            </a:r>
            <a:r>
              <a:rPr lang="hr-HR" sz="1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hr-HR" sz="1400" dirty="0"/>
              <a:t>Roditelj je </a:t>
            </a:r>
            <a:r>
              <a:rPr lang="hr-HR" sz="1400" b="1" dirty="0"/>
              <a:t>dužan redovito dolaziti na roditeljske sastanke</a:t>
            </a:r>
            <a:r>
              <a:rPr lang="hr-HR" sz="1400" dirty="0"/>
              <a:t> i razgovore s razrednikom.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hr-HR" sz="1400" b="1" dirty="0"/>
              <a:t>Roditelj ima pravo uvida u pisane i druge radove i ocjene djeteta </a:t>
            </a:r>
            <a:r>
              <a:rPr lang="hr-HR" sz="1400" dirty="0"/>
              <a:t>na organiziranim individualnim informativnim razgovorima s razrednikom ili predmetnim učiteljem/nastavnikom.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hr-HR" sz="1400" dirty="0"/>
              <a:t>U </a:t>
            </a:r>
            <a:r>
              <a:rPr lang="hr-HR" sz="1400" b="1" dirty="0"/>
              <a:t>posljednja dva tjedna prije završetka nastavne godine </a:t>
            </a:r>
            <a:r>
              <a:rPr lang="hr-HR" sz="1400" dirty="0"/>
              <a:t>ne organiziraju se roditeljski sastanci i individualni informativni razgovori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hr-HR" sz="1400" dirty="0"/>
              <a:t>Roditelj </a:t>
            </a:r>
            <a:r>
              <a:rPr lang="hr-HR" sz="1400" b="1" dirty="0"/>
              <a:t>ima pravo izvijestiti ravnatelja </a:t>
            </a:r>
            <a:r>
              <a:rPr lang="hr-HR" sz="1400" dirty="0"/>
              <a:t>ako mu razrednik ili predmetni učitelj odbija dati pravodobne i potrebne obavijesti o uspjehu njegovoga djeteta.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endParaRPr lang="hr-HR" sz="16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endParaRPr lang="hr-HR" sz="16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hr-HR" sz="1600" b="1" dirty="0"/>
          </a:p>
        </p:txBody>
      </p:sp>
      <p:pic>
        <p:nvPicPr>
          <p:cNvPr id="8" name="Rezervirano mjesto sadržaja 7">
            <a:hlinkClick r:id="rId3"/>
            <a:extLst>
              <a:ext uri="{FF2B5EF4-FFF2-40B4-BE49-F238E27FC236}">
                <a16:creationId xmlns:a16="http://schemas.microsoft.com/office/drawing/2014/main" id="{BBBF7738-DA7F-4F12-A07B-0D827BDAA2D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0"/>
            <a:ext cx="2857500" cy="504825"/>
          </a:xfrm>
        </p:spPr>
      </p:pic>
    </p:spTree>
    <p:extLst>
      <p:ext uri="{BB962C8B-B14F-4D97-AF65-F5344CB8AC3E}">
        <p14:creationId xmlns:p14="http://schemas.microsoft.com/office/powerpoint/2010/main" val="374837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Kružnica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Kružn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užnica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sustava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2c10661d-ab36-41bc-8313-9ba5c3b41fb8">
      <UserInfo>
        <DisplayName/>
        <AccountId xsi:nil="true"/>
        <AccountType/>
      </UserInfo>
    </Owner>
    <Is_Collaboration_Space_Locked xmlns="2c10661d-ab36-41bc-8313-9ba5c3b41fb8" xsi:nil="true"/>
    <Invited_Students xmlns="2c10661d-ab36-41bc-8313-9ba5c3b41fb8" xsi:nil="true"/>
    <Self_Registration_Enabled xmlns="2c10661d-ab36-41bc-8313-9ba5c3b41fb8" xsi:nil="true"/>
    <Templates xmlns="2c10661d-ab36-41bc-8313-9ba5c3b41fb8" xsi:nil="true"/>
    <Teachers xmlns="2c10661d-ab36-41bc-8313-9ba5c3b41fb8">
      <UserInfo>
        <DisplayName/>
        <AccountId xsi:nil="true"/>
        <AccountType/>
      </UserInfo>
    </Teachers>
    <Student_Groups xmlns="2c10661d-ab36-41bc-8313-9ba5c3b41fb8">
      <UserInfo>
        <DisplayName/>
        <AccountId xsi:nil="true"/>
        <AccountType/>
      </UserInfo>
    </Student_Groups>
    <Students xmlns="2c10661d-ab36-41bc-8313-9ba5c3b41fb8">
      <UserInfo>
        <DisplayName/>
        <AccountId xsi:nil="true"/>
        <AccountType/>
      </UserInfo>
    </Students>
    <CultureName xmlns="2c10661d-ab36-41bc-8313-9ba5c3b41fb8" xsi:nil="true"/>
    <AppVersion xmlns="2c10661d-ab36-41bc-8313-9ba5c3b41fb8" xsi:nil="true"/>
    <DefaultSectionNames xmlns="2c10661d-ab36-41bc-8313-9ba5c3b41fb8" xsi:nil="true"/>
    <Has_Teacher_Only_SectionGroup xmlns="2c10661d-ab36-41bc-8313-9ba5c3b41fb8" xsi:nil="true"/>
    <NotebookType xmlns="2c10661d-ab36-41bc-8313-9ba5c3b41fb8" xsi:nil="true"/>
    <FolderType xmlns="2c10661d-ab36-41bc-8313-9ba5c3b41fb8" xsi:nil="true"/>
    <Invited_Teachers xmlns="2c10661d-ab36-41bc-8313-9ba5c3b41fb8" xsi:nil="true"/>
    <TeamsChannelId xmlns="2c10661d-ab36-41bc-8313-9ba5c3b41fb8" xsi:nil="true"/>
    <IsNotebookLocked xmlns="2c10661d-ab36-41bc-8313-9ba5c3b41fb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20091C0CC3440A8A8B10805FF7AFB" ma:contentTypeVersion="27" ma:contentTypeDescription="Create a new document." ma:contentTypeScope="" ma:versionID="63aa4cf30839a0d6e8bb37e8fef92ef9">
  <xsd:schema xmlns:xsd="http://www.w3.org/2001/XMLSchema" xmlns:xs="http://www.w3.org/2001/XMLSchema" xmlns:p="http://schemas.microsoft.com/office/2006/metadata/properties" xmlns:ns3="5731c26a-1024-4050-913e-51f2559ee44f" xmlns:ns4="2c10661d-ab36-41bc-8313-9ba5c3b41fb8" targetNamespace="http://schemas.microsoft.com/office/2006/metadata/properties" ma:root="true" ma:fieldsID="f3ceb186bf3f9c0ae074d6844e998fcd" ns3:_="" ns4:_="">
    <xsd:import namespace="5731c26a-1024-4050-913e-51f2559ee44f"/>
    <xsd:import namespace="2c10661d-ab36-41bc-8313-9ba5c3b41fb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CultureName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TeamsChannelId" minOccurs="0"/>
                <xsd:element ref="ns4:Templates" minOccurs="0"/>
                <xsd:element ref="ns4:IsNotebookLocked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31c26a-1024-4050-913e-51f2559ee44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10661d-ab36-41bc-8313-9ba5c3b41fb8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TeamsChannelId" ma:index="29" nillable="true" ma:displayName="Teams Channel Id" ma:internalName="TeamsChannelId">
      <xsd:simpleType>
        <xsd:restriction base="dms:Text"/>
      </xsd:simpleType>
    </xsd:element>
    <xsd:element name="Templates" ma:index="30" nillable="true" ma:displayName="Templates" ma:internalName="Templates">
      <xsd:simpleType>
        <xsd:restriction base="dms:Note">
          <xsd:maxLength value="255"/>
        </xsd:restriction>
      </xsd:simpleType>
    </xsd:element>
    <xsd:element name="IsNotebookLocked" ma:index="31" nillable="true" ma:displayName="Is Notebook Locked" ma:internalName="IsNotebookLocked">
      <xsd:simpleType>
        <xsd:restriction base="dms:Boolean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C9E1D-B679-4361-927E-D2FC41BCAFEF}">
  <ds:schemaRefs>
    <ds:schemaRef ds:uri="http://schemas.microsoft.com/office/infopath/2007/PartnerControls"/>
    <ds:schemaRef ds:uri="5731c26a-1024-4050-913e-51f2559ee44f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documentManagement/types"/>
    <ds:schemaRef ds:uri="2c10661d-ab36-41bc-8313-9ba5c3b41fb8"/>
    <ds:schemaRef ds:uri="http://schemas.microsoft.com/office/2006/metadata/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7F2FD36-8C10-40B1-B4ED-8F16059D3E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A619A6-5EDA-4811-8ECB-8AB62E2F0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31c26a-1024-4050-913e-51f2559ee44f"/>
    <ds:schemaRef ds:uri="2c10661d-ab36-41bc-8313-9ba5c3b41f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1446</TotalTime>
  <Words>942</Words>
  <Application>Microsoft Office PowerPoint</Application>
  <PresentationFormat>Široki zaslon</PresentationFormat>
  <Paragraphs>52</Paragraphs>
  <Slides>6</Slides>
  <Notes>6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Segoe Print</vt:lpstr>
      <vt:lpstr>Tw Cen MT</vt:lpstr>
      <vt:lpstr>Kružnica</vt:lpstr>
      <vt:lpstr>Pravilnik o načinima, postupcima i elementima vrednovanja učenika u osnovnoj i srednjoj školi</vt:lpstr>
      <vt:lpstr>Pravilnik o načinima, postupcima i elementima vrednovanja učenika u osnovnoj i srednjoj školi</vt:lpstr>
      <vt:lpstr>Pravilnik o načinima, postupcima i elementima vrednovanja učenika u osnovnoj i srednjoj školi</vt:lpstr>
      <vt:lpstr>Pravilnik o načinima, postupcima i elementima vrednovanja učenika u osnovnoj i srednjoj školi</vt:lpstr>
      <vt:lpstr>Pravilnik o načinima, postupcima i elementima vrednovanja učenika u osnovnoj i srednjoj školi</vt:lpstr>
      <vt:lpstr>Pravilnik o načinima, postupcima i elementima vrednovanja učenika u osnovnoj i srednjoj školi</vt:lpstr>
    </vt:vector>
  </TitlesOfParts>
  <Manager>www.ucenici.com</Manager>
  <Company>www.ucenici.com</Company>
  <LinksUpToDate>false</LinksUpToDate>
  <SharedDoc>false</SharedDoc>
  <HyperlinkBase>www.ucenici.com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Prvi Roditeljski sastanak prezentacija</dc:title>
  <dc:creator>www.ucenici.com</dc:creator>
  <cp:keywords>Prvi Roditeljski sastanak prezentacija</cp:keywords>
  <cp:lastModifiedBy>Mario MATOŠEVIĆ</cp:lastModifiedBy>
  <cp:revision>26</cp:revision>
  <dcterms:created xsi:type="dcterms:W3CDTF">2017-08-20T15:57:53Z</dcterms:created>
  <dcterms:modified xsi:type="dcterms:W3CDTF">2019-09-05T22:11:46Z</dcterms:modified>
  <cp:category>Prvi Roditeljski sastanak prezentacija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0x010100C5F20091C0CC3440A8A8B10805FF7AFB</vt:lpwstr>
  </property>
</Properties>
</file>